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80" r:id="rId3"/>
    <p:sldId id="274" r:id="rId4"/>
    <p:sldId id="275" r:id="rId5"/>
    <p:sldId id="258" r:id="rId6"/>
    <p:sldId id="268" r:id="rId7"/>
    <p:sldId id="276" r:id="rId8"/>
    <p:sldId id="259" r:id="rId9"/>
    <p:sldId id="265" r:id="rId10"/>
    <p:sldId id="266" r:id="rId11"/>
    <p:sldId id="277" r:id="rId12"/>
    <p:sldId id="260" r:id="rId13"/>
    <p:sldId id="261" r:id="rId14"/>
    <p:sldId id="262" r:id="rId15"/>
    <p:sldId id="279" r:id="rId16"/>
    <p:sldId id="278" r:id="rId17"/>
    <p:sldId id="267" r:id="rId18"/>
    <p:sldId id="26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F9791E52-5A41-4343-938B-AE874E002E50}">
          <p14:sldIdLst>
            <p14:sldId id="257"/>
            <p14:sldId id="280"/>
            <p14:sldId id="274"/>
          </p14:sldIdLst>
        </p14:section>
        <p14:section name="Introdução" id="{2136D679-0A58-4037-81C1-030D4D351DF6}">
          <p14:sldIdLst>
            <p14:sldId id="275"/>
            <p14:sldId id="258"/>
            <p14:sldId id="268"/>
          </p14:sldIdLst>
        </p14:section>
        <p14:section name="Nosso Impacto" id="{BB70D9DF-A00E-476E-8442-91C5C640D392}">
          <p14:sldIdLst>
            <p14:sldId id="276"/>
            <p14:sldId id="259"/>
            <p14:sldId id="265"/>
            <p14:sldId id="266"/>
          </p14:sldIdLst>
        </p14:section>
        <p14:section name="Resultados e Reconhecimento" id="{B9E9135A-D215-455C-8ED6-799C8E1B25A3}">
          <p14:sldIdLst>
            <p14:sldId id="277"/>
            <p14:sldId id="260"/>
            <p14:sldId id="261"/>
            <p14:sldId id="262"/>
            <p14:sldId id="279"/>
          </p14:sldIdLst>
        </p14:section>
        <p14:section name="Análise e Conclusão" id="{5B31662B-6096-4AD4-939F-92CFEDCB92F8}">
          <p14:sldIdLst>
            <p14:sldId id="278"/>
            <p14:sldId id="26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F2EE"/>
    <a:srgbClr val="326596"/>
    <a:srgbClr val="5B9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0" d="100"/>
          <a:sy n="90" d="100"/>
        </p:scale>
        <p:origin x="8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B3986-C8FB-4E61-BA78-8FE29C58EC7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A1BF3F-4BF1-4E18-9428-875B49325729}">
      <dgm:prSet custT="1"/>
      <dgm:spPr/>
      <dgm:t>
        <a:bodyPr/>
        <a:lstStyle/>
        <a:p>
          <a:r>
            <a:rPr lang="pt-BR" sz="1200" b="1" i="0"/>
            <a:t>Análise preditiva</a:t>
          </a:r>
          <a:r>
            <a:rPr lang="pt-BR" sz="1200" b="0" i="0"/>
            <a:t>: prevê possíveis cenários.</a:t>
          </a:r>
          <a:endParaRPr lang="en-US" sz="1200"/>
        </a:p>
      </dgm:t>
    </dgm:pt>
    <dgm:pt modelId="{9094E2D3-47BA-4E7D-A4D5-E48718B9E485}" type="parTrans" cxnId="{5F21732B-0A6A-4843-9C53-FA7183BDA5ED}">
      <dgm:prSet/>
      <dgm:spPr/>
      <dgm:t>
        <a:bodyPr/>
        <a:lstStyle/>
        <a:p>
          <a:endParaRPr lang="en-US" sz="3600"/>
        </a:p>
      </dgm:t>
    </dgm:pt>
    <dgm:pt modelId="{5FA03CA3-D8E3-4227-AFD7-DE5B82DFFB74}" type="sibTrans" cxnId="{5F21732B-0A6A-4843-9C53-FA7183BDA5ED}">
      <dgm:prSet/>
      <dgm:spPr/>
      <dgm:t>
        <a:bodyPr/>
        <a:lstStyle/>
        <a:p>
          <a:endParaRPr lang="en-US" sz="3600"/>
        </a:p>
      </dgm:t>
    </dgm:pt>
    <dgm:pt modelId="{FC088D01-B050-4FCA-8AA3-8EE4F243CFF1}">
      <dgm:prSet custT="1"/>
      <dgm:spPr/>
      <dgm:t>
        <a:bodyPr/>
        <a:lstStyle/>
        <a:p>
          <a:r>
            <a:rPr lang="pt-BR" sz="1200" b="1" i="0"/>
            <a:t>Análise prescritiva</a:t>
          </a:r>
          <a:r>
            <a:rPr lang="pt-BR" sz="1200" b="0" i="0"/>
            <a:t>: avalia decisões em situações futuras e ajuda a empresa a se preparar para esses cenários.</a:t>
          </a:r>
          <a:endParaRPr lang="en-US" sz="1200"/>
        </a:p>
      </dgm:t>
    </dgm:pt>
    <dgm:pt modelId="{35D2AC42-12FE-4358-B0FB-30953122ADE8}" type="parTrans" cxnId="{BE23CAD6-FA2E-4C17-9846-474287A0B864}">
      <dgm:prSet/>
      <dgm:spPr/>
      <dgm:t>
        <a:bodyPr/>
        <a:lstStyle/>
        <a:p>
          <a:endParaRPr lang="en-US" sz="3600"/>
        </a:p>
      </dgm:t>
    </dgm:pt>
    <dgm:pt modelId="{D3D99E7A-5E15-471A-8EE4-93F8F9E617E6}" type="sibTrans" cxnId="{BE23CAD6-FA2E-4C17-9846-474287A0B864}">
      <dgm:prSet/>
      <dgm:spPr/>
      <dgm:t>
        <a:bodyPr/>
        <a:lstStyle/>
        <a:p>
          <a:endParaRPr lang="en-US" sz="3600"/>
        </a:p>
      </dgm:t>
    </dgm:pt>
    <dgm:pt modelId="{B13B0BA6-8BFE-4C15-8C39-FF4D83B6F112}">
      <dgm:prSet custT="1"/>
      <dgm:spPr/>
      <dgm:t>
        <a:bodyPr/>
        <a:lstStyle/>
        <a:p>
          <a:r>
            <a:rPr lang="pt-BR" sz="1200" b="1" i="0"/>
            <a:t>Análise descritiva</a:t>
          </a:r>
          <a:r>
            <a:rPr lang="pt-BR" sz="1200" b="0" i="0"/>
            <a:t>: busca entender por que uma determinada situação ocorreu.</a:t>
          </a:r>
          <a:endParaRPr lang="en-US" sz="1200"/>
        </a:p>
      </dgm:t>
    </dgm:pt>
    <dgm:pt modelId="{AEBC2F83-A1FC-48F0-AA87-BBF51E18BE41}" type="parTrans" cxnId="{92366F91-9B33-4219-8A53-02301CFDFB8A}">
      <dgm:prSet/>
      <dgm:spPr/>
      <dgm:t>
        <a:bodyPr/>
        <a:lstStyle/>
        <a:p>
          <a:endParaRPr lang="en-US" sz="3600"/>
        </a:p>
      </dgm:t>
    </dgm:pt>
    <dgm:pt modelId="{D5AFB193-300C-4391-961F-CC5B0A199603}" type="sibTrans" cxnId="{92366F91-9B33-4219-8A53-02301CFDFB8A}">
      <dgm:prSet/>
      <dgm:spPr/>
      <dgm:t>
        <a:bodyPr/>
        <a:lstStyle/>
        <a:p>
          <a:endParaRPr lang="en-US" sz="3600"/>
        </a:p>
      </dgm:t>
    </dgm:pt>
    <dgm:pt modelId="{4B1109C0-13D5-48D9-9AE0-96914576523E}">
      <dgm:prSet custT="1"/>
      <dgm:spPr/>
      <dgm:t>
        <a:bodyPr/>
        <a:lstStyle/>
        <a:p>
          <a:r>
            <a:rPr lang="pt-BR" sz="1200" b="1" i="0"/>
            <a:t>Análise de diagnóstico</a:t>
          </a:r>
          <a:r>
            <a:rPr lang="pt-BR" sz="1200" b="0" i="0"/>
            <a:t>: cria uma relação de causa e efeito em relação ao evento.</a:t>
          </a:r>
          <a:endParaRPr lang="en-US" sz="1200"/>
        </a:p>
      </dgm:t>
    </dgm:pt>
    <dgm:pt modelId="{1B6AC4B6-D970-478E-BA16-60715C413BF9}" type="parTrans" cxnId="{04940FC2-A9A6-4C50-97FC-549404837EDA}">
      <dgm:prSet/>
      <dgm:spPr/>
      <dgm:t>
        <a:bodyPr/>
        <a:lstStyle/>
        <a:p>
          <a:endParaRPr lang="en-US" sz="3600"/>
        </a:p>
      </dgm:t>
    </dgm:pt>
    <dgm:pt modelId="{8CD32490-DFE7-410D-A4FF-F29102F1C729}" type="sibTrans" cxnId="{04940FC2-A9A6-4C50-97FC-549404837EDA}">
      <dgm:prSet/>
      <dgm:spPr/>
      <dgm:t>
        <a:bodyPr/>
        <a:lstStyle/>
        <a:p>
          <a:endParaRPr lang="en-US" sz="3600"/>
        </a:p>
      </dgm:t>
    </dgm:pt>
    <dgm:pt modelId="{25D7933F-B506-4E16-B519-45DA6FAADD0C}">
      <dgm:prSet custT="1"/>
      <dgm:spPr/>
      <dgm:t>
        <a:bodyPr/>
        <a:lstStyle/>
        <a:p>
          <a:r>
            <a:rPr lang="pt-BR" sz="1200" b="1" i="0"/>
            <a:t>Regressão Linear</a:t>
          </a:r>
          <a:r>
            <a:rPr lang="pt-BR" sz="1200" b="0" i="0"/>
            <a:t>: Este é um dos modelos mais simples e é usado quando a variável que você está tentando prever é contínua. Por exemplo, você pode usar a regressão linear para prever vendas com base em gastos com publicidade.</a:t>
          </a:r>
          <a:endParaRPr lang="en-US" sz="1200"/>
        </a:p>
      </dgm:t>
    </dgm:pt>
    <dgm:pt modelId="{77B8F1AE-24EC-441C-A97C-F11DC23F3DCE}" type="parTrans" cxnId="{5D656CAE-2250-4B37-BE22-BDE2DDE6CF6F}">
      <dgm:prSet/>
      <dgm:spPr/>
      <dgm:t>
        <a:bodyPr/>
        <a:lstStyle/>
        <a:p>
          <a:endParaRPr lang="en-US" sz="3600"/>
        </a:p>
      </dgm:t>
    </dgm:pt>
    <dgm:pt modelId="{DFC919F1-B521-4FB7-BC4F-0A3D9FA9C515}" type="sibTrans" cxnId="{5D656CAE-2250-4B37-BE22-BDE2DDE6CF6F}">
      <dgm:prSet/>
      <dgm:spPr/>
      <dgm:t>
        <a:bodyPr/>
        <a:lstStyle/>
        <a:p>
          <a:endParaRPr lang="en-US" sz="3600"/>
        </a:p>
      </dgm:t>
    </dgm:pt>
    <dgm:pt modelId="{17D3B67A-8DD7-4497-A6F4-11C1522AA835}">
      <dgm:prSet custT="1"/>
      <dgm:spPr/>
      <dgm:t>
        <a:bodyPr/>
        <a:lstStyle/>
        <a:p>
          <a:r>
            <a:rPr lang="pt-BR" sz="1200" b="1" i="0"/>
            <a:t>Regressão Logística</a:t>
          </a:r>
          <a:r>
            <a:rPr lang="pt-BR" sz="1200" b="0" i="0"/>
            <a:t>: Este modelo é semelhante à regressão linear, mas é usado quando a variável que você está tentando prever é binária. Por exemplo, você pode usar a regressão logística para prever se um cliente irá comprar um produto ou não.</a:t>
          </a:r>
          <a:endParaRPr lang="en-US" sz="1200"/>
        </a:p>
      </dgm:t>
    </dgm:pt>
    <dgm:pt modelId="{0543B89D-12D6-48DB-9E1D-4AFD9C334C11}" type="parTrans" cxnId="{C062AEDC-168C-40A7-9C03-F97F77B40509}">
      <dgm:prSet/>
      <dgm:spPr/>
      <dgm:t>
        <a:bodyPr/>
        <a:lstStyle/>
        <a:p>
          <a:endParaRPr lang="en-US" sz="3600"/>
        </a:p>
      </dgm:t>
    </dgm:pt>
    <dgm:pt modelId="{DC95FAB2-4E7C-4C65-8836-A35F7BF30E83}" type="sibTrans" cxnId="{C062AEDC-168C-40A7-9C03-F97F77B40509}">
      <dgm:prSet/>
      <dgm:spPr/>
      <dgm:t>
        <a:bodyPr/>
        <a:lstStyle/>
        <a:p>
          <a:endParaRPr lang="en-US" sz="3600"/>
        </a:p>
      </dgm:t>
    </dgm:pt>
    <dgm:pt modelId="{E217C319-75A1-4373-8D4C-F25D2AE0CDD9}">
      <dgm:prSet custT="1"/>
      <dgm:spPr/>
      <dgm:t>
        <a:bodyPr/>
        <a:lstStyle/>
        <a:p>
          <a:r>
            <a:rPr lang="pt-BR" sz="1200" b="1" i="0"/>
            <a:t>Árvores de Decisão</a:t>
          </a:r>
          <a:r>
            <a:rPr lang="pt-BR" sz="1200" b="0" i="0"/>
            <a:t>: Este modelo é usado para prever uma variável de destino, criando regras de decisão com base nos recursos de entrada.</a:t>
          </a:r>
          <a:endParaRPr lang="en-US" sz="1200"/>
        </a:p>
      </dgm:t>
    </dgm:pt>
    <dgm:pt modelId="{4EA4DB15-4AE3-4A42-AC2D-F0057CF2491C}" type="parTrans" cxnId="{9F28B850-00B1-4FD9-B786-8D60D85400D5}">
      <dgm:prSet/>
      <dgm:spPr/>
      <dgm:t>
        <a:bodyPr/>
        <a:lstStyle/>
        <a:p>
          <a:endParaRPr lang="en-US" sz="3600"/>
        </a:p>
      </dgm:t>
    </dgm:pt>
    <dgm:pt modelId="{2D874C5C-49EE-4EF7-9C6B-60F346F922EE}" type="sibTrans" cxnId="{9F28B850-00B1-4FD9-B786-8D60D85400D5}">
      <dgm:prSet/>
      <dgm:spPr/>
      <dgm:t>
        <a:bodyPr/>
        <a:lstStyle/>
        <a:p>
          <a:endParaRPr lang="en-US" sz="3600"/>
        </a:p>
      </dgm:t>
    </dgm:pt>
    <dgm:pt modelId="{77E25B70-DACD-47CD-B7C9-4310209B1237}">
      <dgm:prSet custT="1"/>
      <dgm:spPr/>
      <dgm:t>
        <a:bodyPr/>
        <a:lstStyle/>
        <a:p>
          <a:r>
            <a:rPr lang="pt-BR" sz="1200" b="1" i="0"/>
            <a:t>K-Nearest Neighbors (KNN)</a:t>
          </a:r>
          <a:r>
            <a:rPr lang="pt-BR" sz="1200" b="0" i="0"/>
            <a:t>: Este é um modelo de aprendizado de máquina que classifica um objeto com base em seus vizinhos mais próximos no espaço de recurso.</a:t>
          </a:r>
          <a:endParaRPr lang="en-US" sz="1200"/>
        </a:p>
      </dgm:t>
    </dgm:pt>
    <dgm:pt modelId="{0380F378-D972-46D8-AE3E-FB0E81A4BA35}" type="parTrans" cxnId="{5913CF21-AA65-4B01-8ABC-0F5D9AAD5C19}">
      <dgm:prSet/>
      <dgm:spPr/>
      <dgm:t>
        <a:bodyPr/>
        <a:lstStyle/>
        <a:p>
          <a:endParaRPr lang="en-US" sz="3600"/>
        </a:p>
      </dgm:t>
    </dgm:pt>
    <dgm:pt modelId="{0691E54F-FB1C-4CA3-A36C-0BC2C1AEDBFD}" type="sibTrans" cxnId="{5913CF21-AA65-4B01-8ABC-0F5D9AAD5C19}">
      <dgm:prSet/>
      <dgm:spPr/>
      <dgm:t>
        <a:bodyPr/>
        <a:lstStyle/>
        <a:p>
          <a:endParaRPr lang="en-US" sz="3600"/>
        </a:p>
      </dgm:t>
    </dgm:pt>
    <dgm:pt modelId="{E9A4C0BD-6769-468C-9207-7D429C9632C3}" type="pres">
      <dgm:prSet presAssocID="{1EAB3986-C8FB-4E61-BA78-8FE29C58EC7C}" presName="vert0" presStyleCnt="0">
        <dgm:presLayoutVars>
          <dgm:dir/>
          <dgm:animOne val="branch"/>
          <dgm:animLvl val="lvl"/>
        </dgm:presLayoutVars>
      </dgm:prSet>
      <dgm:spPr/>
    </dgm:pt>
    <dgm:pt modelId="{7EA79B92-8FF9-403E-B04B-CE2FCC327F7F}" type="pres">
      <dgm:prSet presAssocID="{6AA1BF3F-4BF1-4E18-9428-875B49325729}" presName="thickLine" presStyleLbl="alignNode1" presStyleIdx="0" presStyleCnt="8"/>
      <dgm:spPr/>
    </dgm:pt>
    <dgm:pt modelId="{398DE331-2597-41E0-9D6F-C07015DAFB98}" type="pres">
      <dgm:prSet presAssocID="{6AA1BF3F-4BF1-4E18-9428-875B49325729}" presName="horz1" presStyleCnt="0"/>
      <dgm:spPr/>
    </dgm:pt>
    <dgm:pt modelId="{61F34920-D34A-46B1-A696-9D69596F756F}" type="pres">
      <dgm:prSet presAssocID="{6AA1BF3F-4BF1-4E18-9428-875B49325729}" presName="tx1" presStyleLbl="revTx" presStyleIdx="0" presStyleCnt="8"/>
      <dgm:spPr/>
    </dgm:pt>
    <dgm:pt modelId="{3AC42A22-0247-4E55-9FF2-F1711BC42AB7}" type="pres">
      <dgm:prSet presAssocID="{6AA1BF3F-4BF1-4E18-9428-875B49325729}" presName="vert1" presStyleCnt="0"/>
      <dgm:spPr/>
    </dgm:pt>
    <dgm:pt modelId="{2A553A86-FB42-4EE0-9B1A-9AD81349DCF9}" type="pres">
      <dgm:prSet presAssocID="{FC088D01-B050-4FCA-8AA3-8EE4F243CFF1}" presName="thickLine" presStyleLbl="alignNode1" presStyleIdx="1" presStyleCnt="8"/>
      <dgm:spPr/>
    </dgm:pt>
    <dgm:pt modelId="{01E39E0D-58F9-47A2-AA8F-C38D853D8587}" type="pres">
      <dgm:prSet presAssocID="{FC088D01-B050-4FCA-8AA3-8EE4F243CFF1}" presName="horz1" presStyleCnt="0"/>
      <dgm:spPr/>
    </dgm:pt>
    <dgm:pt modelId="{E26C3605-302D-4039-AB6B-AD16922786C1}" type="pres">
      <dgm:prSet presAssocID="{FC088D01-B050-4FCA-8AA3-8EE4F243CFF1}" presName="tx1" presStyleLbl="revTx" presStyleIdx="1" presStyleCnt="8"/>
      <dgm:spPr/>
    </dgm:pt>
    <dgm:pt modelId="{6D884D4F-108F-4F7A-8ED3-1345E9715E3C}" type="pres">
      <dgm:prSet presAssocID="{FC088D01-B050-4FCA-8AA3-8EE4F243CFF1}" presName="vert1" presStyleCnt="0"/>
      <dgm:spPr/>
    </dgm:pt>
    <dgm:pt modelId="{20878FBF-087B-4065-A30B-6DBBE97D2B09}" type="pres">
      <dgm:prSet presAssocID="{B13B0BA6-8BFE-4C15-8C39-FF4D83B6F112}" presName="thickLine" presStyleLbl="alignNode1" presStyleIdx="2" presStyleCnt="8"/>
      <dgm:spPr/>
    </dgm:pt>
    <dgm:pt modelId="{C0C05517-2CA0-4668-83FC-4ED52BD68D22}" type="pres">
      <dgm:prSet presAssocID="{B13B0BA6-8BFE-4C15-8C39-FF4D83B6F112}" presName="horz1" presStyleCnt="0"/>
      <dgm:spPr/>
    </dgm:pt>
    <dgm:pt modelId="{30985600-B0CD-4842-AB08-C3C7A8C8DB80}" type="pres">
      <dgm:prSet presAssocID="{B13B0BA6-8BFE-4C15-8C39-FF4D83B6F112}" presName="tx1" presStyleLbl="revTx" presStyleIdx="2" presStyleCnt="8"/>
      <dgm:spPr/>
    </dgm:pt>
    <dgm:pt modelId="{7954350C-AFA0-4F69-853D-ACDD8A1B9303}" type="pres">
      <dgm:prSet presAssocID="{B13B0BA6-8BFE-4C15-8C39-FF4D83B6F112}" presName="vert1" presStyleCnt="0"/>
      <dgm:spPr/>
    </dgm:pt>
    <dgm:pt modelId="{6F0B7F01-C25B-4190-9EFD-F53E0EABE1EE}" type="pres">
      <dgm:prSet presAssocID="{4B1109C0-13D5-48D9-9AE0-96914576523E}" presName="thickLine" presStyleLbl="alignNode1" presStyleIdx="3" presStyleCnt="8"/>
      <dgm:spPr/>
    </dgm:pt>
    <dgm:pt modelId="{C2E01961-5803-4E6E-A881-C33409AF03C3}" type="pres">
      <dgm:prSet presAssocID="{4B1109C0-13D5-48D9-9AE0-96914576523E}" presName="horz1" presStyleCnt="0"/>
      <dgm:spPr/>
    </dgm:pt>
    <dgm:pt modelId="{F6E201EE-68C2-4975-B3FD-5EA459E76704}" type="pres">
      <dgm:prSet presAssocID="{4B1109C0-13D5-48D9-9AE0-96914576523E}" presName="tx1" presStyleLbl="revTx" presStyleIdx="3" presStyleCnt="8"/>
      <dgm:spPr/>
    </dgm:pt>
    <dgm:pt modelId="{12707304-1B88-4649-8C0B-A8E17DB20853}" type="pres">
      <dgm:prSet presAssocID="{4B1109C0-13D5-48D9-9AE0-96914576523E}" presName="vert1" presStyleCnt="0"/>
      <dgm:spPr/>
    </dgm:pt>
    <dgm:pt modelId="{AB43BC6D-CADA-4D07-A931-90786AF3E61E}" type="pres">
      <dgm:prSet presAssocID="{25D7933F-B506-4E16-B519-45DA6FAADD0C}" presName="thickLine" presStyleLbl="alignNode1" presStyleIdx="4" presStyleCnt="8"/>
      <dgm:spPr/>
    </dgm:pt>
    <dgm:pt modelId="{30F254E9-9045-41B8-95AD-92CF5D4D06E4}" type="pres">
      <dgm:prSet presAssocID="{25D7933F-B506-4E16-B519-45DA6FAADD0C}" presName="horz1" presStyleCnt="0"/>
      <dgm:spPr/>
    </dgm:pt>
    <dgm:pt modelId="{2369F405-FC8F-4508-AEC4-2BA770DF0043}" type="pres">
      <dgm:prSet presAssocID="{25D7933F-B506-4E16-B519-45DA6FAADD0C}" presName="tx1" presStyleLbl="revTx" presStyleIdx="4" presStyleCnt="8"/>
      <dgm:spPr/>
    </dgm:pt>
    <dgm:pt modelId="{67B82A3C-37EA-44AC-AC95-865D558A50C2}" type="pres">
      <dgm:prSet presAssocID="{25D7933F-B506-4E16-B519-45DA6FAADD0C}" presName="vert1" presStyleCnt="0"/>
      <dgm:spPr/>
    </dgm:pt>
    <dgm:pt modelId="{5D029C80-91EA-4171-9BB6-732C9D6AC84D}" type="pres">
      <dgm:prSet presAssocID="{17D3B67A-8DD7-4497-A6F4-11C1522AA835}" presName="thickLine" presStyleLbl="alignNode1" presStyleIdx="5" presStyleCnt="8"/>
      <dgm:spPr/>
    </dgm:pt>
    <dgm:pt modelId="{CB845DE6-9D6D-4590-A853-6D83DEDEFC3E}" type="pres">
      <dgm:prSet presAssocID="{17D3B67A-8DD7-4497-A6F4-11C1522AA835}" presName="horz1" presStyleCnt="0"/>
      <dgm:spPr/>
    </dgm:pt>
    <dgm:pt modelId="{E2ACC341-1CC3-4C05-861B-308C6C4B8001}" type="pres">
      <dgm:prSet presAssocID="{17D3B67A-8DD7-4497-A6F4-11C1522AA835}" presName="tx1" presStyleLbl="revTx" presStyleIdx="5" presStyleCnt="8"/>
      <dgm:spPr/>
    </dgm:pt>
    <dgm:pt modelId="{F2A9ADE0-D888-4810-A98A-2E4E40C9EA63}" type="pres">
      <dgm:prSet presAssocID="{17D3B67A-8DD7-4497-A6F4-11C1522AA835}" presName="vert1" presStyleCnt="0"/>
      <dgm:spPr/>
    </dgm:pt>
    <dgm:pt modelId="{233D4B78-635E-4F4E-AFF7-1BACC8388674}" type="pres">
      <dgm:prSet presAssocID="{E217C319-75A1-4373-8D4C-F25D2AE0CDD9}" presName="thickLine" presStyleLbl="alignNode1" presStyleIdx="6" presStyleCnt="8"/>
      <dgm:spPr/>
    </dgm:pt>
    <dgm:pt modelId="{5497FA34-30D3-441C-B3E1-13417173C9E8}" type="pres">
      <dgm:prSet presAssocID="{E217C319-75A1-4373-8D4C-F25D2AE0CDD9}" presName="horz1" presStyleCnt="0"/>
      <dgm:spPr/>
    </dgm:pt>
    <dgm:pt modelId="{1D2E1089-B89C-4021-933A-D96E36FADC9E}" type="pres">
      <dgm:prSet presAssocID="{E217C319-75A1-4373-8D4C-F25D2AE0CDD9}" presName="tx1" presStyleLbl="revTx" presStyleIdx="6" presStyleCnt="8"/>
      <dgm:spPr/>
    </dgm:pt>
    <dgm:pt modelId="{DE15BDDC-7D6D-4DFE-B913-DC4C3C192205}" type="pres">
      <dgm:prSet presAssocID="{E217C319-75A1-4373-8D4C-F25D2AE0CDD9}" presName="vert1" presStyleCnt="0"/>
      <dgm:spPr/>
    </dgm:pt>
    <dgm:pt modelId="{6BB49769-8073-486F-B777-B9D3A9B27CF2}" type="pres">
      <dgm:prSet presAssocID="{77E25B70-DACD-47CD-B7C9-4310209B1237}" presName="thickLine" presStyleLbl="alignNode1" presStyleIdx="7" presStyleCnt="8"/>
      <dgm:spPr/>
    </dgm:pt>
    <dgm:pt modelId="{7447694E-7289-4993-9FA5-7A88E0934300}" type="pres">
      <dgm:prSet presAssocID="{77E25B70-DACD-47CD-B7C9-4310209B1237}" presName="horz1" presStyleCnt="0"/>
      <dgm:spPr/>
    </dgm:pt>
    <dgm:pt modelId="{A03762B0-4269-4CE3-A910-98A10F9B5560}" type="pres">
      <dgm:prSet presAssocID="{77E25B70-DACD-47CD-B7C9-4310209B1237}" presName="tx1" presStyleLbl="revTx" presStyleIdx="7" presStyleCnt="8"/>
      <dgm:spPr/>
    </dgm:pt>
    <dgm:pt modelId="{4640A9BA-3469-4BFD-991F-CCA2A17C2CFE}" type="pres">
      <dgm:prSet presAssocID="{77E25B70-DACD-47CD-B7C9-4310209B1237}" presName="vert1" presStyleCnt="0"/>
      <dgm:spPr/>
    </dgm:pt>
  </dgm:ptLst>
  <dgm:cxnLst>
    <dgm:cxn modelId="{171C5910-F561-46EB-9EE1-31CF3C9CBDD0}" type="presOf" srcId="{1EAB3986-C8FB-4E61-BA78-8FE29C58EC7C}" destId="{E9A4C0BD-6769-468C-9207-7D429C9632C3}" srcOrd="0" destOrd="0" presId="urn:microsoft.com/office/officeart/2008/layout/LinedList"/>
    <dgm:cxn modelId="{42689111-2997-4931-823D-522C87A3B212}" type="presOf" srcId="{25D7933F-B506-4E16-B519-45DA6FAADD0C}" destId="{2369F405-FC8F-4508-AEC4-2BA770DF0043}" srcOrd="0" destOrd="0" presId="urn:microsoft.com/office/officeart/2008/layout/LinedList"/>
    <dgm:cxn modelId="{5913CF21-AA65-4B01-8ABC-0F5D9AAD5C19}" srcId="{1EAB3986-C8FB-4E61-BA78-8FE29C58EC7C}" destId="{77E25B70-DACD-47CD-B7C9-4310209B1237}" srcOrd="7" destOrd="0" parTransId="{0380F378-D972-46D8-AE3E-FB0E81A4BA35}" sibTransId="{0691E54F-FB1C-4CA3-A36C-0BC2C1AEDBFD}"/>
    <dgm:cxn modelId="{CDA2C429-1CC6-46BF-B31F-03B6CD926B8A}" type="presOf" srcId="{E217C319-75A1-4373-8D4C-F25D2AE0CDD9}" destId="{1D2E1089-B89C-4021-933A-D96E36FADC9E}" srcOrd="0" destOrd="0" presId="urn:microsoft.com/office/officeart/2008/layout/LinedList"/>
    <dgm:cxn modelId="{5F21732B-0A6A-4843-9C53-FA7183BDA5ED}" srcId="{1EAB3986-C8FB-4E61-BA78-8FE29C58EC7C}" destId="{6AA1BF3F-4BF1-4E18-9428-875B49325729}" srcOrd="0" destOrd="0" parTransId="{9094E2D3-47BA-4E7D-A4D5-E48718B9E485}" sibTransId="{5FA03CA3-D8E3-4227-AFD7-DE5B82DFFB74}"/>
    <dgm:cxn modelId="{A7BCEA3F-AA97-43C6-BDAC-07A968B081E4}" type="presOf" srcId="{B13B0BA6-8BFE-4C15-8C39-FF4D83B6F112}" destId="{30985600-B0CD-4842-AB08-C3C7A8C8DB80}" srcOrd="0" destOrd="0" presId="urn:microsoft.com/office/officeart/2008/layout/LinedList"/>
    <dgm:cxn modelId="{F68EC448-E641-4525-B231-37FB55252E89}" type="presOf" srcId="{77E25B70-DACD-47CD-B7C9-4310209B1237}" destId="{A03762B0-4269-4CE3-A910-98A10F9B5560}" srcOrd="0" destOrd="0" presId="urn:microsoft.com/office/officeart/2008/layout/LinedList"/>
    <dgm:cxn modelId="{9F28B850-00B1-4FD9-B786-8D60D85400D5}" srcId="{1EAB3986-C8FB-4E61-BA78-8FE29C58EC7C}" destId="{E217C319-75A1-4373-8D4C-F25D2AE0CDD9}" srcOrd="6" destOrd="0" parTransId="{4EA4DB15-4AE3-4A42-AC2D-F0057CF2491C}" sibTransId="{2D874C5C-49EE-4EF7-9C6B-60F346F922EE}"/>
    <dgm:cxn modelId="{65EB5F78-F064-49FA-80E7-484CA89F9E39}" type="presOf" srcId="{6AA1BF3F-4BF1-4E18-9428-875B49325729}" destId="{61F34920-D34A-46B1-A696-9D69596F756F}" srcOrd="0" destOrd="0" presId="urn:microsoft.com/office/officeart/2008/layout/LinedList"/>
    <dgm:cxn modelId="{0B17558D-65E8-48F7-A3C2-386C81C4B33D}" type="presOf" srcId="{FC088D01-B050-4FCA-8AA3-8EE4F243CFF1}" destId="{E26C3605-302D-4039-AB6B-AD16922786C1}" srcOrd="0" destOrd="0" presId="urn:microsoft.com/office/officeart/2008/layout/LinedList"/>
    <dgm:cxn modelId="{92366F91-9B33-4219-8A53-02301CFDFB8A}" srcId="{1EAB3986-C8FB-4E61-BA78-8FE29C58EC7C}" destId="{B13B0BA6-8BFE-4C15-8C39-FF4D83B6F112}" srcOrd="2" destOrd="0" parTransId="{AEBC2F83-A1FC-48F0-AA87-BBF51E18BE41}" sibTransId="{D5AFB193-300C-4391-961F-CC5B0A199603}"/>
    <dgm:cxn modelId="{5D656CAE-2250-4B37-BE22-BDE2DDE6CF6F}" srcId="{1EAB3986-C8FB-4E61-BA78-8FE29C58EC7C}" destId="{25D7933F-B506-4E16-B519-45DA6FAADD0C}" srcOrd="4" destOrd="0" parTransId="{77B8F1AE-24EC-441C-A97C-F11DC23F3DCE}" sibTransId="{DFC919F1-B521-4FB7-BC4F-0A3D9FA9C515}"/>
    <dgm:cxn modelId="{04940FC2-A9A6-4C50-97FC-549404837EDA}" srcId="{1EAB3986-C8FB-4E61-BA78-8FE29C58EC7C}" destId="{4B1109C0-13D5-48D9-9AE0-96914576523E}" srcOrd="3" destOrd="0" parTransId="{1B6AC4B6-D970-478E-BA16-60715C413BF9}" sibTransId="{8CD32490-DFE7-410D-A4FF-F29102F1C729}"/>
    <dgm:cxn modelId="{10DEB5C9-5061-43FC-BAF5-79E5B12DB50B}" type="presOf" srcId="{4B1109C0-13D5-48D9-9AE0-96914576523E}" destId="{F6E201EE-68C2-4975-B3FD-5EA459E76704}" srcOrd="0" destOrd="0" presId="urn:microsoft.com/office/officeart/2008/layout/LinedList"/>
    <dgm:cxn modelId="{BE23CAD6-FA2E-4C17-9846-474287A0B864}" srcId="{1EAB3986-C8FB-4E61-BA78-8FE29C58EC7C}" destId="{FC088D01-B050-4FCA-8AA3-8EE4F243CFF1}" srcOrd="1" destOrd="0" parTransId="{35D2AC42-12FE-4358-B0FB-30953122ADE8}" sibTransId="{D3D99E7A-5E15-471A-8EE4-93F8F9E617E6}"/>
    <dgm:cxn modelId="{C062AEDC-168C-40A7-9C03-F97F77B40509}" srcId="{1EAB3986-C8FB-4E61-BA78-8FE29C58EC7C}" destId="{17D3B67A-8DD7-4497-A6F4-11C1522AA835}" srcOrd="5" destOrd="0" parTransId="{0543B89D-12D6-48DB-9E1D-4AFD9C334C11}" sibTransId="{DC95FAB2-4E7C-4C65-8836-A35F7BF30E83}"/>
    <dgm:cxn modelId="{76F4F7E9-ACB8-493A-AB1A-82EBA6F50999}" type="presOf" srcId="{17D3B67A-8DD7-4497-A6F4-11C1522AA835}" destId="{E2ACC341-1CC3-4C05-861B-308C6C4B8001}" srcOrd="0" destOrd="0" presId="urn:microsoft.com/office/officeart/2008/layout/LinedList"/>
    <dgm:cxn modelId="{321C0CAB-97DC-4512-9408-F033564DB214}" type="presParOf" srcId="{E9A4C0BD-6769-468C-9207-7D429C9632C3}" destId="{7EA79B92-8FF9-403E-B04B-CE2FCC327F7F}" srcOrd="0" destOrd="0" presId="urn:microsoft.com/office/officeart/2008/layout/LinedList"/>
    <dgm:cxn modelId="{2977A5AE-C2B4-46CC-8730-505FA9416BAB}" type="presParOf" srcId="{E9A4C0BD-6769-468C-9207-7D429C9632C3}" destId="{398DE331-2597-41E0-9D6F-C07015DAFB98}" srcOrd="1" destOrd="0" presId="urn:microsoft.com/office/officeart/2008/layout/LinedList"/>
    <dgm:cxn modelId="{3E313978-FD99-4D4D-AF3D-508235B54521}" type="presParOf" srcId="{398DE331-2597-41E0-9D6F-C07015DAFB98}" destId="{61F34920-D34A-46B1-A696-9D69596F756F}" srcOrd="0" destOrd="0" presId="urn:microsoft.com/office/officeart/2008/layout/LinedList"/>
    <dgm:cxn modelId="{61E8C185-8BB4-4D48-9AB7-B24B6541DD05}" type="presParOf" srcId="{398DE331-2597-41E0-9D6F-C07015DAFB98}" destId="{3AC42A22-0247-4E55-9FF2-F1711BC42AB7}" srcOrd="1" destOrd="0" presId="urn:microsoft.com/office/officeart/2008/layout/LinedList"/>
    <dgm:cxn modelId="{F70F7541-A050-4BA0-8394-B4C3362E3D7A}" type="presParOf" srcId="{E9A4C0BD-6769-468C-9207-7D429C9632C3}" destId="{2A553A86-FB42-4EE0-9B1A-9AD81349DCF9}" srcOrd="2" destOrd="0" presId="urn:microsoft.com/office/officeart/2008/layout/LinedList"/>
    <dgm:cxn modelId="{ED83DF86-AA67-4CFD-B169-B0FDAFF5AB38}" type="presParOf" srcId="{E9A4C0BD-6769-468C-9207-7D429C9632C3}" destId="{01E39E0D-58F9-47A2-AA8F-C38D853D8587}" srcOrd="3" destOrd="0" presId="urn:microsoft.com/office/officeart/2008/layout/LinedList"/>
    <dgm:cxn modelId="{A5DDDCBC-8BDB-4D38-B655-D400ABEC188E}" type="presParOf" srcId="{01E39E0D-58F9-47A2-AA8F-C38D853D8587}" destId="{E26C3605-302D-4039-AB6B-AD16922786C1}" srcOrd="0" destOrd="0" presId="urn:microsoft.com/office/officeart/2008/layout/LinedList"/>
    <dgm:cxn modelId="{2E92A455-269A-4A30-9B24-5D940FF45E35}" type="presParOf" srcId="{01E39E0D-58F9-47A2-AA8F-C38D853D8587}" destId="{6D884D4F-108F-4F7A-8ED3-1345E9715E3C}" srcOrd="1" destOrd="0" presId="urn:microsoft.com/office/officeart/2008/layout/LinedList"/>
    <dgm:cxn modelId="{25752B11-9979-4BC6-B232-76FF950014FB}" type="presParOf" srcId="{E9A4C0BD-6769-468C-9207-7D429C9632C3}" destId="{20878FBF-087B-4065-A30B-6DBBE97D2B09}" srcOrd="4" destOrd="0" presId="urn:microsoft.com/office/officeart/2008/layout/LinedList"/>
    <dgm:cxn modelId="{73710668-B125-41CA-B10F-46ED7B66344C}" type="presParOf" srcId="{E9A4C0BD-6769-468C-9207-7D429C9632C3}" destId="{C0C05517-2CA0-4668-83FC-4ED52BD68D22}" srcOrd="5" destOrd="0" presId="urn:microsoft.com/office/officeart/2008/layout/LinedList"/>
    <dgm:cxn modelId="{CA44D0DB-C1EA-453F-8ABE-8BD623B7621C}" type="presParOf" srcId="{C0C05517-2CA0-4668-83FC-4ED52BD68D22}" destId="{30985600-B0CD-4842-AB08-C3C7A8C8DB80}" srcOrd="0" destOrd="0" presId="urn:microsoft.com/office/officeart/2008/layout/LinedList"/>
    <dgm:cxn modelId="{38656670-88D7-45C0-9E7B-7DE7026ECC9E}" type="presParOf" srcId="{C0C05517-2CA0-4668-83FC-4ED52BD68D22}" destId="{7954350C-AFA0-4F69-853D-ACDD8A1B9303}" srcOrd="1" destOrd="0" presId="urn:microsoft.com/office/officeart/2008/layout/LinedList"/>
    <dgm:cxn modelId="{C8BD3132-AF5E-4419-93A0-F943ACC9D98F}" type="presParOf" srcId="{E9A4C0BD-6769-468C-9207-7D429C9632C3}" destId="{6F0B7F01-C25B-4190-9EFD-F53E0EABE1EE}" srcOrd="6" destOrd="0" presId="urn:microsoft.com/office/officeart/2008/layout/LinedList"/>
    <dgm:cxn modelId="{24F9A84A-470A-4679-A81F-D5BED87F2467}" type="presParOf" srcId="{E9A4C0BD-6769-468C-9207-7D429C9632C3}" destId="{C2E01961-5803-4E6E-A881-C33409AF03C3}" srcOrd="7" destOrd="0" presId="urn:microsoft.com/office/officeart/2008/layout/LinedList"/>
    <dgm:cxn modelId="{61C8D1F6-7CFA-4148-9894-0D10361FC509}" type="presParOf" srcId="{C2E01961-5803-4E6E-A881-C33409AF03C3}" destId="{F6E201EE-68C2-4975-B3FD-5EA459E76704}" srcOrd="0" destOrd="0" presId="urn:microsoft.com/office/officeart/2008/layout/LinedList"/>
    <dgm:cxn modelId="{327297F6-EF4C-4154-AED9-6FC9D2C2DB5C}" type="presParOf" srcId="{C2E01961-5803-4E6E-A881-C33409AF03C3}" destId="{12707304-1B88-4649-8C0B-A8E17DB20853}" srcOrd="1" destOrd="0" presId="urn:microsoft.com/office/officeart/2008/layout/LinedList"/>
    <dgm:cxn modelId="{1F68C013-E41E-41E2-A8A9-9EA59F82A256}" type="presParOf" srcId="{E9A4C0BD-6769-468C-9207-7D429C9632C3}" destId="{AB43BC6D-CADA-4D07-A931-90786AF3E61E}" srcOrd="8" destOrd="0" presId="urn:microsoft.com/office/officeart/2008/layout/LinedList"/>
    <dgm:cxn modelId="{6B63FABD-8B84-4EF1-8C3E-935AE8F2C53A}" type="presParOf" srcId="{E9A4C0BD-6769-468C-9207-7D429C9632C3}" destId="{30F254E9-9045-41B8-95AD-92CF5D4D06E4}" srcOrd="9" destOrd="0" presId="urn:microsoft.com/office/officeart/2008/layout/LinedList"/>
    <dgm:cxn modelId="{F6469B05-83E9-46B5-B16A-2D2418010F33}" type="presParOf" srcId="{30F254E9-9045-41B8-95AD-92CF5D4D06E4}" destId="{2369F405-FC8F-4508-AEC4-2BA770DF0043}" srcOrd="0" destOrd="0" presId="urn:microsoft.com/office/officeart/2008/layout/LinedList"/>
    <dgm:cxn modelId="{EBCCD0A3-FB0D-4628-A683-D116C4A568A8}" type="presParOf" srcId="{30F254E9-9045-41B8-95AD-92CF5D4D06E4}" destId="{67B82A3C-37EA-44AC-AC95-865D558A50C2}" srcOrd="1" destOrd="0" presId="urn:microsoft.com/office/officeart/2008/layout/LinedList"/>
    <dgm:cxn modelId="{D5DB6917-46B9-41C1-9BD1-3CA88F4D5A05}" type="presParOf" srcId="{E9A4C0BD-6769-468C-9207-7D429C9632C3}" destId="{5D029C80-91EA-4171-9BB6-732C9D6AC84D}" srcOrd="10" destOrd="0" presId="urn:microsoft.com/office/officeart/2008/layout/LinedList"/>
    <dgm:cxn modelId="{C2646719-B3B5-435A-81DB-AF519A65A208}" type="presParOf" srcId="{E9A4C0BD-6769-468C-9207-7D429C9632C3}" destId="{CB845DE6-9D6D-4590-A853-6D83DEDEFC3E}" srcOrd="11" destOrd="0" presId="urn:microsoft.com/office/officeart/2008/layout/LinedList"/>
    <dgm:cxn modelId="{E24852C9-5B47-4E12-BE15-2AD0A89519D0}" type="presParOf" srcId="{CB845DE6-9D6D-4590-A853-6D83DEDEFC3E}" destId="{E2ACC341-1CC3-4C05-861B-308C6C4B8001}" srcOrd="0" destOrd="0" presId="urn:microsoft.com/office/officeart/2008/layout/LinedList"/>
    <dgm:cxn modelId="{290E2324-0911-456E-9D99-9B3518E93FFC}" type="presParOf" srcId="{CB845DE6-9D6D-4590-A853-6D83DEDEFC3E}" destId="{F2A9ADE0-D888-4810-A98A-2E4E40C9EA63}" srcOrd="1" destOrd="0" presId="urn:microsoft.com/office/officeart/2008/layout/LinedList"/>
    <dgm:cxn modelId="{F3C847DA-2503-43C7-BC46-F5097D62D3B3}" type="presParOf" srcId="{E9A4C0BD-6769-468C-9207-7D429C9632C3}" destId="{233D4B78-635E-4F4E-AFF7-1BACC8388674}" srcOrd="12" destOrd="0" presId="urn:microsoft.com/office/officeart/2008/layout/LinedList"/>
    <dgm:cxn modelId="{3F067A89-0E9E-4673-816A-7E9297F8D51F}" type="presParOf" srcId="{E9A4C0BD-6769-468C-9207-7D429C9632C3}" destId="{5497FA34-30D3-441C-B3E1-13417173C9E8}" srcOrd="13" destOrd="0" presId="urn:microsoft.com/office/officeart/2008/layout/LinedList"/>
    <dgm:cxn modelId="{A79F342A-565A-4491-8085-FC97DE1F2DD4}" type="presParOf" srcId="{5497FA34-30D3-441C-B3E1-13417173C9E8}" destId="{1D2E1089-B89C-4021-933A-D96E36FADC9E}" srcOrd="0" destOrd="0" presId="urn:microsoft.com/office/officeart/2008/layout/LinedList"/>
    <dgm:cxn modelId="{7CEBAC6B-189A-4B24-BEE6-2F3C517756F8}" type="presParOf" srcId="{5497FA34-30D3-441C-B3E1-13417173C9E8}" destId="{DE15BDDC-7D6D-4DFE-B913-DC4C3C192205}" srcOrd="1" destOrd="0" presId="urn:microsoft.com/office/officeart/2008/layout/LinedList"/>
    <dgm:cxn modelId="{DC063CE4-8531-41FA-A343-1C05CFF2B1EB}" type="presParOf" srcId="{E9A4C0BD-6769-468C-9207-7D429C9632C3}" destId="{6BB49769-8073-486F-B777-B9D3A9B27CF2}" srcOrd="14" destOrd="0" presId="urn:microsoft.com/office/officeart/2008/layout/LinedList"/>
    <dgm:cxn modelId="{73FCDDE3-201C-4F74-831D-E17DB7035EC3}" type="presParOf" srcId="{E9A4C0BD-6769-468C-9207-7D429C9632C3}" destId="{7447694E-7289-4993-9FA5-7A88E0934300}" srcOrd="15" destOrd="0" presId="urn:microsoft.com/office/officeart/2008/layout/LinedList"/>
    <dgm:cxn modelId="{4B30E019-0E9B-4187-B11C-AECD546891BE}" type="presParOf" srcId="{7447694E-7289-4993-9FA5-7A88E0934300}" destId="{A03762B0-4269-4CE3-A910-98A10F9B5560}" srcOrd="0" destOrd="0" presId="urn:microsoft.com/office/officeart/2008/layout/LinedList"/>
    <dgm:cxn modelId="{6706A7F1-F0DE-488B-8D3E-8D0D9B3EE1FF}" type="presParOf" srcId="{7447694E-7289-4993-9FA5-7A88E0934300}" destId="{4640A9BA-3469-4BFD-991F-CCA2A17C2C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79B92-8FF9-403E-B04B-CE2FCC327F7F}">
      <dsp:nvSpPr>
        <dsp:cNvPr id="0" name=""/>
        <dsp:cNvSpPr/>
      </dsp:nvSpPr>
      <dsp:spPr>
        <a:xfrm>
          <a:off x="0" y="0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34920-D34A-46B1-A696-9D69596F756F}">
      <dsp:nvSpPr>
        <dsp:cNvPr id="0" name=""/>
        <dsp:cNvSpPr/>
      </dsp:nvSpPr>
      <dsp:spPr>
        <a:xfrm>
          <a:off x="0" y="0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Análise preditiva</a:t>
          </a:r>
          <a:r>
            <a:rPr lang="pt-BR" sz="1200" b="0" i="0" kern="1200"/>
            <a:t>: prevê possíveis cenários.</a:t>
          </a:r>
          <a:endParaRPr lang="en-US" sz="1200" kern="1200"/>
        </a:p>
      </dsp:txBody>
      <dsp:txXfrm>
        <a:off x="0" y="0"/>
        <a:ext cx="5842591" cy="733203"/>
      </dsp:txXfrm>
    </dsp:sp>
    <dsp:sp modelId="{2A553A86-FB42-4EE0-9B1A-9AD81349DCF9}">
      <dsp:nvSpPr>
        <dsp:cNvPr id="0" name=""/>
        <dsp:cNvSpPr/>
      </dsp:nvSpPr>
      <dsp:spPr>
        <a:xfrm>
          <a:off x="0" y="733203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C3605-302D-4039-AB6B-AD16922786C1}">
      <dsp:nvSpPr>
        <dsp:cNvPr id="0" name=""/>
        <dsp:cNvSpPr/>
      </dsp:nvSpPr>
      <dsp:spPr>
        <a:xfrm>
          <a:off x="0" y="733203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Análise prescritiva</a:t>
          </a:r>
          <a:r>
            <a:rPr lang="pt-BR" sz="1200" b="0" i="0" kern="1200"/>
            <a:t>: avalia decisões em situações futuras e ajuda a empresa a se preparar para esses cenários.</a:t>
          </a:r>
          <a:endParaRPr lang="en-US" sz="1200" kern="1200"/>
        </a:p>
      </dsp:txBody>
      <dsp:txXfrm>
        <a:off x="0" y="733203"/>
        <a:ext cx="5842591" cy="733203"/>
      </dsp:txXfrm>
    </dsp:sp>
    <dsp:sp modelId="{20878FBF-087B-4065-A30B-6DBBE97D2B09}">
      <dsp:nvSpPr>
        <dsp:cNvPr id="0" name=""/>
        <dsp:cNvSpPr/>
      </dsp:nvSpPr>
      <dsp:spPr>
        <a:xfrm>
          <a:off x="0" y="1466407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85600-B0CD-4842-AB08-C3C7A8C8DB80}">
      <dsp:nvSpPr>
        <dsp:cNvPr id="0" name=""/>
        <dsp:cNvSpPr/>
      </dsp:nvSpPr>
      <dsp:spPr>
        <a:xfrm>
          <a:off x="0" y="1466407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Análise descritiva</a:t>
          </a:r>
          <a:r>
            <a:rPr lang="pt-BR" sz="1200" b="0" i="0" kern="1200"/>
            <a:t>: busca entender por que uma determinada situação ocorreu.</a:t>
          </a:r>
          <a:endParaRPr lang="en-US" sz="1200" kern="1200"/>
        </a:p>
      </dsp:txBody>
      <dsp:txXfrm>
        <a:off x="0" y="1466407"/>
        <a:ext cx="5842591" cy="733203"/>
      </dsp:txXfrm>
    </dsp:sp>
    <dsp:sp modelId="{6F0B7F01-C25B-4190-9EFD-F53E0EABE1EE}">
      <dsp:nvSpPr>
        <dsp:cNvPr id="0" name=""/>
        <dsp:cNvSpPr/>
      </dsp:nvSpPr>
      <dsp:spPr>
        <a:xfrm>
          <a:off x="0" y="2199610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201EE-68C2-4975-B3FD-5EA459E76704}">
      <dsp:nvSpPr>
        <dsp:cNvPr id="0" name=""/>
        <dsp:cNvSpPr/>
      </dsp:nvSpPr>
      <dsp:spPr>
        <a:xfrm>
          <a:off x="0" y="2199610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Análise de diagnóstico</a:t>
          </a:r>
          <a:r>
            <a:rPr lang="pt-BR" sz="1200" b="0" i="0" kern="1200"/>
            <a:t>: cria uma relação de causa e efeito em relação ao evento.</a:t>
          </a:r>
          <a:endParaRPr lang="en-US" sz="1200" kern="1200"/>
        </a:p>
      </dsp:txBody>
      <dsp:txXfrm>
        <a:off x="0" y="2199610"/>
        <a:ext cx="5842591" cy="733203"/>
      </dsp:txXfrm>
    </dsp:sp>
    <dsp:sp modelId="{AB43BC6D-CADA-4D07-A931-90786AF3E61E}">
      <dsp:nvSpPr>
        <dsp:cNvPr id="0" name=""/>
        <dsp:cNvSpPr/>
      </dsp:nvSpPr>
      <dsp:spPr>
        <a:xfrm>
          <a:off x="0" y="2932814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9F405-FC8F-4508-AEC4-2BA770DF0043}">
      <dsp:nvSpPr>
        <dsp:cNvPr id="0" name=""/>
        <dsp:cNvSpPr/>
      </dsp:nvSpPr>
      <dsp:spPr>
        <a:xfrm>
          <a:off x="0" y="2932814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Regressão Linear</a:t>
          </a:r>
          <a:r>
            <a:rPr lang="pt-BR" sz="1200" b="0" i="0" kern="1200"/>
            <a:t>: Este é um dos modelos mais simples e é usado quando a variável que você está tentando prever é contínua. Por exemplo, você pode usar a regressão linear para prever vendas com base em gastos com publicidade.</a:t>
          </a:r>
          <a:endParaRPr lang="en-US" sz="1200" kern="1200"/>
        </a:p>
      </dsp:txBody>
      <dsp:txXfrm>
        <a:off x="0" y="2932814"/>
        <a:ext cx="5842591" cy="733203"/>
      </dsp:txXfrm>
    </dsp:sp>
    <dsp:sp modelId="{5D029C80-91EA-4171-9BB6-732C9D6AC84D}">
      <dsp:nvSpPr>
        <dsp:cNvPr id="0" name=""/>
        <dsp:cNvSpPr/>
      </dsp:nvSpPr>
      <dsp:spPr>
        <a:xfrm>
          <a:off x="0" y="3666017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CC341-1CC3-4C05-861B-308C6C4B8001}">
      <dsp:nvSpPr>
        <dsp:cNvPr id="0" name=""/>
        <dsp:cNvSpPr/>
      </dsp:nvSpPr>
      <dsp:spPr>
        <a:xfrm>
          <a:off x="0" y="3666017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Regressão Logística</a:t>
          </a:r>
          <a:r>
            <a:rPr lang="pt-BR" sz="1200" b="0" i="0" kern="1200"/>
            <a:t>: Este modelo é semelhante à regressão linear, mas é usado quando a variável que você está tentando prever é binária. Por exemplo, você pode usar a regressão logística para prever se um cliente irá comprar um produto ou não.</a:t>
          </a:r>
          <a:endParaRPr lang="en-US" sz="1200" kern="1200"/>
        </a:p>
      </dsp:txBody>
      <dsp:txXfrm>
        <a:off x="0" y="3666017"/>
        <a:ext cx="5842591" cy="733203"/>
      </dsp:txXfrm>
    </dsp:sp>
    <dsp:sp modelId="{233D4B78-635E-4F4E-AFF7-1BACC8388674}">
      <dsp:nvSpPr>
        <dsp:cNvPr id="0" name=""/>
        <dsp:cNvSpPr/>
      </dsp:nvSpPr>
      <dsp:spPr>
        <a:xfrm>
          <a:off x="0" y="4399221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E1089-B89C-4021-933A-D96E36FADC9E}">
      <dsp:nvSpPr>
        <dsp:cNvPr id="0" name=""/>
        <dsp:cNvSpPr/>
      </dsp:nvSpPr>
      <dsp:spPr>
        <a:xfrm>
          <a:off x="0" y="4399221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Árvores de Decisão</a:t>
          </a:r>
          <a:r>
            <a:rPr lang="pt-BR" sz="1200" b="0" i="0" kern="1200"/>
            <a:t>: Este modelo é usado para prever uma variável de destino, criando regras de decisão com base nos recursos de entrada.</a:t>
          </a:r>
          <a:endParaRPr lang="en-US" sz="1200" kern="1200"/>
        </a:p>
      </dsp:txBody>
      <dsp:txXfrm>
        <a:off x="0" y="4399221"/>
        <a:ext cx="5842591" cy="733203"/>
      </dsp:txXfrm>
    </dsp:sp>
    <dsp:sp modelId="{6BB49769-8073-486F-B777-B9D3A9B27CF2}">
      <dsp:nvSpPr>
        <dsp:cNvPr id="0" name=""/>
        <dsp:cNvSpPr/>
      </dsp:nvSpPr>
      <dsp:spPr>
        <a:xfrm>
          <a:off x="0" y="5132424"/>
          <a:ext cx="58425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762B0-4269-4CE3-A910-98A10F9B5560}">
      <dsp:nvSpPr>
        <dsp:cNvPr id="0" name=""/>
        <dsp:cNvSpPr/>
      </dsp:nvSpPr>
      <dsp:spPr>
        <a:xfrm>
          <a:off x="0" y="5132424"/>
          <a:ext cx="5842591" cy="73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/>
            <a:t>K-Nearest Neighbors (KNN)</a:t>
          </a:r>
          <a:r>
            <a:rPr lang="pt-BR" sz="1200" b="0" i="0" kern="1200"/>
            <a:t>: Este é um modelo de aprendizado de máquina que classifica um objeto com base em seus vizinhos mais próximos no espaço de recurso.</a:t>
          </a:r>
          <a:endParaRPr lang="en-US" sz="1200" kern="1200"/>
        </a:p>
      </dsp:txBody>
      <dsp:txXfrm>
        <a:off x="0" y="5132424"/>
        <a:ext cx="5842591" cy="73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4.4186" units="1/cm"/>
          <inkml:channelProperty channel="Y" name="resolution" value="74.22681" units="1/cm"/>
          <inkml:channelProperty channel="T" name="resolution" value="1" units="1/dev"/>
        </inkml:channelProperties>
      </inkml:inkSource>
      <inkml:timestamp xml:id="ts0" timeString="2024-03-26T22:03:34.31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22839 4982 0</inkml:trace>
  <inkml:trace contextRef="#ctx0" brushRef="#br0" timeOffset="1639">23528 5139 0</inkml:trace>
  <inkml:trace contextRef="#ctx0" brushRef="#br0" timeOffset="2254">25596 5515 0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55BC-116E-4C3A-8C56-152B69BF740B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D5354-6F17-4ABF-AC73-4690AD18AC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12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53D1-22A4-4A2D-BAB2-3DFC77CC265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1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695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262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648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15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93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15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47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6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56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5354-6F17-4ABF-AC73-4690AD18AC4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72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28E11-5CC5-1640-F9E4-38F64F9AC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41D0F0-8CCA-6298-6BBE-EBEE4559E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4B308-3FE3-095C-537D-07C63C92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0FCD4D-4165-1FFD-E8DB-CF2EF948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6A4657-DDDB-7BC8-CA4A-9D426579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0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E304D-0F22-FACA-47DB-2DF68F39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11BE84-183F-1F91-4A88-6E349153E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FB3ED-409D-5F8B-96D9-115933AE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FEA512-3246-232F-5607-E3DC30C5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84DD0-25A5-FE11-2946-775E3E3C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40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EDBE9C-792F-7E86-F1B3-804DD541F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0C4198-0F05-F9CB-1C8A-274AB7088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69DD65-DB36-764E-22CB-E57F5FEA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975ED0-887C-5F92-E1F5-C7B25617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CE2EF6-E761-8B5F-0607-F02B635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04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E7910-00E5-FC46-885D-AA685DEA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B58BB9-6133-B475-34CA-97170AF6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397375-EECE-5359-A5A5-06498175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D1C211-F117-3A67-6D94-0BB8950A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19781A-43B1-E3EA-9BD7-8E340F24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18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565A6-CA89-7793-7383-A21066D5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A3DF80-1C44-AB21-C18B-13DC12E82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39D26C-374C-4518-C220-C91FBD79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E1CC94-43A1-6F53-3A9D-A8FE64DA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45181-4942-342D-D7BE-689BFBD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12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33F3A-EE29-BFEF-6134-30B4702E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B3B581-8713-78A3-2793-09AA5C78D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36DB46-27E3-F2E9-78E2-5F11B6142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626D81-D716-05BD-9F48-A22532C43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0F56E4-1CE7-D7C3-3445-21BFF16F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3B73AC-A516-5474-D5D3-2ADDA6AF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35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87520-F7AB-C189-A50C-7B90E86F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6C216-5AF6-84CC-E055-45A886CE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831C47-A618-FC1D-2C84-B7444B8DB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7147FA-62D6-0AF8-BFE1-0B69EB42F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FC615D-7EE1-6B3A-BDBA-2FE668B9B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20D59F6-9876-37EC-F6F1-F30EFABE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F259760-0840-CCAC-5D8F-665BD710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8F2775-DC9D-387D-C4C5-1DF014FC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23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3A6AF-AC0C-0C2B-504B-87405623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64C9A30-C91E-A092-5B7C-C05EB2E1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54BAD92-74D3-AC61-0768-98A2A265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A35F7-FFEE-BE7A-4073-82054ECD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58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37E822-9051-5C41-2F87-8314A189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B6F361-E7EF-7779-0BA9-E86D4AC3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86E4FA-BB3F-4A39-6624-F8AAE1BF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84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7AE76-84DC-C9AB-2D05-1A31B75E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70757-5A61-F5FA-142E-BD499566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24B1B-3152-0AF9-877C-A881A03B6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B24126-42E3-6486-0E75-93C7887A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B4C9BA-8857-8FAB-446C-B6214B8F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F690CB-7A7A-15FE-8C66-7DFDC4D4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9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1D39B-5130-0E04-9FB5-4D16F04E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8105B0-4DF5-2EC3-D4DD-36D5F082E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5B7061-81EF-2659-A0EB-C84D6F368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75DF5-B433-E787-63AB-1B6C8BAA9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C81B65-13FF-7B0F-A6EB-69BB8689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209399-F583-A1C9-0549-E1B250F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96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7C2AAA-5C4D-009D-749C-337B6165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2E445D-C493-B630-8D2C-827CF665E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6F9D98-461F-3605-A837-654004FCD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B91B6F-0785-4048-885D-E0AD59D45D51}" type="datetimeFigureOut">
              <a:rPr lang="pt-BR" smtClean="0"/>
              <a:t>30/03/2024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832121-B991-CBBD-FF86-7EDBC607A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3B2AC-9952-267C-6F3A-607FBBF0E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79881-4626-4825-B85E-B6BD89459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30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customXml" Target="../ink/ink1.xml"/><Relationship Id="rId2" Type="http://schemas.openxmlformats.org/officeDocument/2006/relationships/video" Target="https://www.youtube.com/embed/hT_jOmLzpH4?feature=oembed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lose-up de livros empilhados">
            <a:extLst>
              <a:ext uri="{FF2B5EF4-FFF2-40B4-BE49-F238E27FC236}">
                <a16:creationId xmlns:a16="http://schemas.microsoft.com/office/drawing/2014/main" id="{5DFD2CD7-E7E7-40A3-8BD1-D195143AF6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C8ED973-2AD8-8B84-3B3A-A0082EDB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72370"/>
            <a:ext cx="4603191" cy="1368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Transformando Vidas Através da Educação: Nossa Jornada de Impacto</a:t>
            </a:r>
            <a:endParaRPr lang="en-US" sz="2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7C3CB3-962B-B61A-D1E7-FF375C8C2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9454" y="3012443"/>
            <a:ext cx="4603197" cy="7838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SzPct val="87000"/>
              <a:buNone/>
            </a:pPr>
            <a:r>
              <a:rPr lang="en-US" sz="1800">
                <a:solidFill>
                  <a:srgbClr val="326596"/>
                </a:solidFill>
              </a:rPr>
              <a:t>Apresentação de Impacto</a:t>
            </a:r>
            <a:endParaRPr lang="en-US" sz="1800" dirty="0">
              <a:solidFill>
                <a:srgbClr val="326596"/>
              </a:solidFill>
            </a:endParaRPr>
          </a:p>
        </p:txBody>
      </p:sp>
      <p:pic>
        <p:nvPicPr>
          <p:cNvPr id="6" name="Imagem 5" descr="Uma imagem contendo placa, rua, luz&#10;&#10;Descrição gerada automaticamente">
            <a:extLst>
              <a:ext uri="{FF2B5EF4-FFF2-40B4-BE49-F238E27FC236}">
                <a16:creationId xmlns:a16="http://schemas.microsoft.com/office/drawing/2014/main" id="{5877601D-2A67-0B0A-4B88-50B43EDB5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36" y="4752546"/>
            <a:ext cx="1657239" cy="12835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377466-7CE0-84A0-E34B-DA14A2B7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764" y="6441873"/>
            <a:ext cx="2918668" cy="3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6EB3AB-0342-C7D9-DC5F-21893BB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Nosso Impacto Até Agora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B5096B-CCA0-4D22-2D76-1F6FA2533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SzPct val="87000"/>
            </a:pPr>
            <a:r>
              <a:rPr lang="en-US" sz="2000" b="1" dirty="0" err="1"/>
              <a:t>Apoio</a:t>
            </a:r>
            <a:r>
              <a:rPr lang="en-US" sz="2000" b="1" dirty="0"/>
              <a:t> a </a:t>
            </a:r>
            <a:r>
              <a:rPr lang="en-US" sz="2000" b="1" dirty="0" err="1"/>
              <a:t>Educação</a:t>
            </a:r>
            <a:r>
              <a:rPr lang="en-US" sz="2000" b="1" dirty="0"/>
              <a:t> </a:t>
            </a:r>
            <a:r>
              <a:rPr lang="en-US" sz="2000" b="1" dirty="0" err="1"/>
              <a:t>Continuada</a:t>
            </a:r>
            <a:r>
              <a:rPr lang="en-US" sz="2000" dirty="0"/>
              <a:t>:</a:t>
            </a:r>
          </a:p>
          <a:p>
            <a:pPr marL="0">
              <a:buSzPct val="87000"/>
            </a:pPr>
            <a:r>
              <a:rPr lang="en-US" sz="2000" dirty="0" err="1"/>
              <a:t>Incremento</a:t>
            </a:r>
            <a:r>
              <a:rPr lang="en-US" sz="2000" dirty="0"/>
              <a:t> de </a:t>
            </a:r>
            <a:r>
              <a:rPr lang="en-US" sz="2000" dirty="0" err="1"/>
              <a:t>estudantes</a:t>
            </a:r>
            <a:r>
              <a:rPr lang="en-US" sz="2000" dirty="0"/>
              <a:t> </a:t>
            </a:r>
            <a:r>
              <a:rPr lang="en-US" sz="2000" dirty="0" err="1"/>
              <a:t>universitários</a:t>
            </a:r>
            <a:r>
              <a:rPr lang="en-US" sz="2000" dirty="0"/>
              <a:t> </a:t>
            </a:r>
            <a:r>
              <a:rPr lang="en-US" sz="2000" dirty="0" err="1"/>
              <a:t>apoiados</a:t>
            </a:r>
            <a:r>
              <a:rPr lang="en-US" sz="2000" dirty="0"/>
              <a:t>, de zero </a:t>
            </a:r>
            <a:r>
              <a:rPr lang="en-US" sz="2000" dirty="0" err="1"/>
              <a:t>em</a:t>
            </a:r>
            <a:r>
              <a:rPr lang="en-US" sz="2000" dirty="0"/>
              <a:t> 2016 para 98 </a:t>
            </a:r>
            <a:r>
              <a:rPr lang="en-US" sz="2000" dirty="0" err="1"/>
              <a:t>em</a:t>
            </a:r>
            <a:r>
              <a:rPr lang="en-US" sz="2000" dirty="0"/>
              <a:t> 2023, </a:t>
            </a:r>
            <a:r>
              <a:rPr lang="en-US" sz="2000" dirty="0" err="1"/>
              <a:t>evidenciando</a:t>
            </a:r>
            <a:r>
              <a:rPr lang="en-US" sz="2000" dirty="0"/>
              <a:t> o </a:t>
            </a:r>
            <a:r>
              <a:rPr lang="en-US" sz="2000" dirty="0" err="1"/>
              <a:t>suporte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desenvolvimento</a:t>
            </a:r>
            <a:r>
              <a:rPr lang="en-US" sz="2000" dirty="0"/>
              <a:t> </a:t>
            </a:r>
            <a:r>
              <a:rPr lang="en-US" sz="2000" dirty="0" err="1"/>
              <a:t>educacional</a:t>
            </a:r>
            <a:r>
              <a:rPr lang="en-US" sz="2000" dirty="0"/>
              <a:t> </a:t>
            </a:r>
            <a:r>
              <a:rPr lang="en-US" sz="2000" dirty="0" err="1"/>
              <a:t>contínuo</a:t>
            </a:r>
            <a:r>
              <a:rPr lang="en-US" sz="2000" dirty="0"/>
              <a:t>.</a:t>
            </a:r>
          </a:p>
          <a:p>
            <a:pPr marL="0">
              <a:buSzPct val="87000"/>
            </a:pPr>
            <a:r>
              <a:rPr lang="en-US" sz="2000" b="1" dirty="0" err="1"/>
              <a:t>Inclusão</a:t>
            </a:r>
            <a:r>
              <a:rPr lang="en-US" sz="2000" b="1" dirty="0"/>
              <a:t> Social</a:t>
            </a:r>
            <a:r>
              <a:rPr lang="en-US" sz="2000" dirty="0"/>
              <a:t>:</a:t>
            </a:r>
          </a:p>
          <a:p>
            <a:pPr marL="0">
              <a:buSzPct val="87000"/>
            </a:pPr>
            <a:r>
              <a:rPr lang="en-US" sz="2000" dirty="0"/>
              <a:t>A </a:t>
            </a:r>
            <a:r>
              <a:rPr lang="en-US" sz="2000" dirty="0" err="1"/>
              <a:t>integração</a:t>
            </a:r>
            <a:r>
              <a:rPr lang="en-US" sz="2000" dirty="0"/>
              <a:t> de um </a:t>
            </a:r>
            <a:r>
              <a:rPr lang="en-US" sz="2000" dirty="0" err="1"/>
              <a:t>assistente</a:t>
            </a:r>
            <a:r>
              <a:rPr lang="en-US" sz="2000" dirty="0"/>
              <a:t> social </a:t>
            </a:r>
            <a:r>
              <a:rPr lang="en-US" sz="2000" dirty="0" err="1"/>
              <a:t>em</a:t>
            </a:r>
            <a:r>
              <a:rPr lang="en-US" sz="2000" dirty="0"/>
              <a:t> 2022 para </a:t>
            </a:r>
            <a:r>
              <a:rPr lang="en-US" sz="2000" dirty="0" err="1"/>
              <a:t>abordar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desafios</a:t>
            </a:r>
            <a:r>
              <a:rPr lang="en-US" sz="2000" dirty="0"/>
              <a:t> </a:t>
            </a:r>
            <a:r>
              <a:rPr lang="en-US" sz="2000" dirty="0" err="1"/>
              <a:t>socioeconômicos</a:t>
            </a:r>
            <a:r>
              <a:rPr lang="en-US" sz="2000" dirty="0"/>
              <a:t> </a:t>
            </a:r>
            <a:r>
              <a:rPr lang="en-US" sz="2000" dirty="0" err="1"/>
              <a:t>enfrentados</a:t>
            </a:r>
            <a:r>
              <a:rPr lang="en-US" sz="2000" dirty="0"/>
              <a:t> </a:t>
            </a:r>
            <a:r>
              <a:rPr lang="en-US" sz="2000" dirty="0" err="1"/>
              <a:t>pelas</a:t>
            </a:r>
            <a:r>
              <a:rPr lang="en-US" sz="2000" dirty="0"/>
              <a:t> </a:t>
            </a:r>
            <a:r>
              <a:rPr lang="en-US" sz="2000" dirty="0" err="1"/>
              <a:t>famílias</a:t>
            </a:r>
            <a:r>
              <a:rPr lang="en-US" sz="2000" dirty="0"/>
              <a:t>, </a:t>
            </a:r>
            <a:r>
              <a:rPr lang="en-US" sz="2000" dirty="0" err="1"/>
              <a:t>melhorando</a:t>
            </a:r>
            <a:r>
              <a:rPr lang="en-US" sz="2000" dirty="0"/>
              <a:t> </a:t>
            </a:r>
            <a:r>
              <a:rPr lang="en-US" sz="2000" dirty="0" err="1"/>
              <a:t>assim</a:t>
            </a:r>
            <a:r>
              <a:rPr lang="en-US" sz="2000" dirty="0"/>
              <a:t> a </a:t>
            </a:r>
            <a:r>
              <a:rPr lang="en-US" sz="2000" dirty="0" err="1"/>
              <a:t>assistência</a:t>
            </a:r>
            <a:r>
              <a:rPr lang="en-US" sz="2000" dirty="0"/>
              <a:t> </a:t>
            </a:r>
            <a:r>
              <a:rPr lang="en-US" sz="2000" dirty="0" err="1"/>
              <a:t>prestada</a:t>
            </a:r>
            <a:r>
              <a:rPr lang="en-US" sz="2000" dirty="0"/>
              <a:t>.</a:t>
            </a:r>
          </a:p>
          <a:p>
            <a:pPr marL="0">
              <a:buSzPct val="87000"/>
            </a:pPr>
            <a:endParaRPr lang="en-US" sz="2000" dirty="0"/>
          </a:p>
        </p:txBody>
      </p:sp>
      <p:pic>
        <p:nvPicPr>
          <p:cNvPr id="5" name="Espaço Reservado para Conteúdo 4" descr="Pessoa andando com mochila">
            <a:extLst>
              <a:ext uri="{FF2B5EF4-FFF2-40B4-BE49-F238E27FC236}">
                <a16:creationId xmlns:a16="http://schemas.microsoft.com/office/drawing/2014/main" id="{A83FD9F9-0024-4B64-BDE9-0011EECB03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r="2098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110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E48B3A-1C8A-8AB7-96F2-1FF4889F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/>
              <a:t>Resultados e Reconhecimento</a:t>
            </a:r>
          </a:p>
        </p:txBody>
      </p:sp>
      <p:pic>
        <p:nvPicPr>
          <p:cNvPr id="4" name="Espaço Reservado para Conteúdo 3" descr="Vencedor (Conceito de Sucesso)">
            <a:extLst>
              <a:ext uri="{FF2B5EF4-FFF2-40B4-BE49-F238E27FC236}">
                <a16:creationId xmlns:a16="http://schemas.microsoft.com/office/drawing/2014/main" id="{9F003AFF-2C4C-42E9-B64B-52B54CBC4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570" y="1065515"/>
            <a:ext cx="5799963" cy="47269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8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6E9EC5-4599-8CCC-94B4-3141227E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Evolução do Desempenho dos Alunos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B4F15B80-2D2E-143F-A979-5D3BF0D1E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buSzPct val="87000"/>
            </a:pPr>
            <a:r>
              <a:rPr lang="en-US" sz="1700" dirty="0"/>
              <a:t>O </a:t>
            </a:r>
            <a:r>
              <a:rPr lang="en-US" sz="1700" dirty="0" err="1"/>
              <a:t>gráfico</a:t>
            </a:r>
            <a:r>
              <a:rPr lang="en-US" sz="1700" dirty="0"/>
              <a:t> </a:t>
            </a:r>
            <a:r>
              <a:rPr lang="en-US" sz="1700" dirty="0" err="1"/>
              <a:t>ilustra</a:t>
            </a:r>
            <a:r>
              <a:rPr lang="en-US" sz="1700" dirty="0"/>
              <a:t> a </a:t>
            </a:r>
            <a:r>
              <a:rPr lang="en-US" sz="1700" dirty="0" err="1"/>
              <a:t>evolução</a:t>
            </a:r>
            <a:r>
              <a:rPr lang="en-US" sz="1700" dirty="0"/>
              <a:t> do </a:t>
            </a:r>
            <a:r>
              <a:rPr lang="en-US" sz="1700" dirty="0" err="1"/>
              <a:t>desempenho</a:t>
            </a:r>
            <a:r>
              <a:rPr lang="en-US" sz="1700" dirty="0"/>
              <a:t> dos </a:t>
            </a:r>
            <a:r>
              <a:rPr lang="en-US" sz="1700" dirty="0" err="1"/>
              <a:t>alunos</a:t>
            </a:r>
            <a:r>
              <a:rPr lang="en-US" sz="1700" dirty="0"/>
              <a:t>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dos </a:t>
            </a:r>
            <a:r>
              <a:rPr lang="en-US" sz="1700" dirty="0" err="1"/>
              <a:t>anos</a:t>
            </a:r>
            <a:r>
              <a:rPr lang="en-US" sz="1700" dirty="0"/>
              <a:t>, </a:t>
            </a:r>
            <a:r>
              <a:rPr lang="en-US" sz="1700" dirty="0" err="1"/>
              <a:t>medido</a:t>
            </a:r>
            <a:r>
              <a:rPr lang="en-US" sz="1700" dirty="0"/>
              <a:t> </a:t>
            </a:r>
            <a:r>
              <a:rPr lang="en-US" sz="1700" dirty="0" err="1"/>
              <a:t>pelo</a:t>
            </a:r>
            <a:r>
              <a:rPr lang="en-US" sz="1700" dirty="0"/>
              <a:t> </a:t>
            </a:r>
            <a:r>
              <a:rPr lang="en-US" sz="1700" b="1" dirty="0"/>
              <a:t>INDE</a:t>
            </a:r>
            <a:r>
              <a:rPr lang="en-US" sz="1700" dirty="0"/>
              <a:t> </a:t>
            </a:r>
            <a:r>
              <a:rPr lang="en-US" sz="1700" dirty="0" err="1"/>
              <a:t>médio</a:t>
            </a:r>
            <a:r>
              <a:rPr lang="en-US" sz="1700" dirty="0"/>
              <a:t> </a:t>
            </a:r>
            <a:r>
              <a:rPr lang="en-US" sz="1700" dirty="0" err="1"/>
              <a:t>anual</a:t>
            </a:r>
            <a:r>
              <a:rPr lang="en-US" sz="1700" dirty="0"/>
              <a:t>. Essa </a:t>
            </a:r>
            <a:r>
              <a:rPr lang="en-US" sz="1700" dirty="0" err="1"/>
              <a:t>métrica</a:t>
            </a:r>
            <a:r>
              <a:rPr lang="en-US" sz="1700" dirty="0"/>
              <a:t> </a:t>
            </a:r>
            <a:r>
              <a:rPr lang="en-US" sz="1700" dirty="0" err="1"/>
              <a:t>pode</a:t>
            </a:r>
            <a:r>
              <a:rPr lang="en-US" sz="1700" dirty="0"/>
              <a:t> ser </a:t>
            </a:r>
            <a:r>
              <a:rPr lang="en-US" sz="1700" dirty="0" err="1"/>
              <a:t>interpretada</a:t>
            </a:r>
            <a:r>
              <a:rPr lang="en-US" sz="1700" dirty="0"/>
              <a:t> </a:t>
            </a:r>
            <a:r>
              <a:rPr lang="en-US" sz="1700" dirty="0" err="1"/>
              <a:t>como</a:t>
            </a:r>
            <a:r>
              <a:rPr lang="en-US" sz="1700" dirty="0"/>
              <a:t> um </a:t>
            </a:r>
            <a:r>
              <a:rPr lang="en-US" sz="1700" dirty="0" err="1"/>
              <a:t>indicador</a:t>
            </a:r>
            <a:r>
              <a:rPr lang="en-US" sz="1700" dirty="0"/>
              <a:t> </a:t>
            </a:r>
            <a:r>
              <a:rPr lang="en-US" sz="1700" dirty="0" err="1"/>
              <a:t>geral</a:t>
            </a:r>
            <a:r>
              <a:rPr lang="en-US" sz="1700" dirty="0"/>
              <a:t> de </a:t>
            </a:r>
            <a:r>
              <a:rPr lang="en-US" sz="1700" dirty="0" err="1"/>
              <a:t>como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alunos</a:t>
            </a:r>
            <a:r>
              <a:rPr lang="en-US" sz="1700" dirty="0"/>
              <a:t> </a:t>
            </a:r>
            <a:r>
              <a:rPr lang="en-US" sz="1700" dirty="0" err="1"/>
              <a:t>estão</a:t>
            </a:r>
            <a:r>
              <a:rPr lang="en-US" sz="1700" dirty="0"/>
              <a:t> se </a:t>
            </a:r>
            <a:r>
              <a:rPr lang="en-US" sz="1700" dirty="0" err="1"/>
              <a:t>saindo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relação</a:t>
            </a:r>
            <a:r>
              <a:rPr lang="en-US" sz="1700" dirty="0"/>
              <a:t> </a:t>
            </a:r>
            <a:r>
              <a:rPr lang="en-US" sz="1700" dirty="0" err="1"/>
              <a:t>aos</a:t>
            </a:r>
            <a:r>
              <a:rPr lang="en-US" sz="1700" dirty="0"/>
              <a:t> </a:t>
            </a:r>
            <a:r>
              <a:rPr lang="en-US" sz="1700" dirty="0" err="1"/>
              <a:t>critérios</a:t>
            </a:r>
            <a:r>
              <a:rPr lang="en-US" sz="1700" dirty="0"/>
              <a:t> </a:t>
            </a:r>
            <a:r>
              <a:rPr lang="en-US" sz="1700" dirty="0" err="1"/>
              <a:t>avaliados</a:t>
            </a:r>
            <a:r>
              <a:rPr lang="en-US" sz="1700" dirty="0"/>
              <a:t>, </a:t>
            </a:r>
            <a:r>
              <a:rPr lang="en-US" sz="1700" dirty="0" err="1"/>
              <a:t>possivelmente</a:t>
            </a:r>
            <a:r>
              <a:rPr lang="en-US" sz="1700" dirty="0"/>
              <a:t> </a:t>
            </a:r>
            <a:r>
              <a:rPr lang="en-US" sz="1700" dirty="0" err="1"/>
              <a:t>incluindo</a:t>
            </a:r>
            <a:r>
              <a:rPr lang="en-US" sz="1700" dirty="0"/>
              <a:t> </a:t>
            </a:r>
            <a:r>
              <a:rPr lang="en-US" sz="1700" dirty="0" err="1"/>
              <a:t>desempenho</a:t>
            </a:r>
            <a:r>
              <a:rPr lang="en-US" sz="1700" dirty="0"/>
              <a:t> </a:t>
            </a:r>
            <a:r>
              <a:rPr lang="en-US" sz="1700" dirty="0" err="1"/>
              <a:t>acadêmico</a:t>
            </a:r>
            <a:r>
              <a:rPr lang="en-US" sz="1700" dirty="0"/>
              <a:t>, </a:t>
            </a:r>
            <a:r>
              <a:rPr lang="en-US" sz="1700" dirty="0" err="1"/>
              <a:t>habilidades</a:t>
            </a:r>
            <a:r>
              <a:rPr lang="en-US" sz="1700" dirty="0"/>
              <a:t> </a:t>
            </a:r>
            <a:r>
              <a:rPr lang="en-US" sz="1700" dirty="0" err="1"/>
              <a:t>interpessoais</a:t>
            </a:r>
            <a:r>
              <a:rPr lang="en-US" sz="1700" dirty="0"/>
              <a:t>, e </a:t>
            </a:r>
            <a:r>
              <a:rPr lang="en-US" sz="1700" dirty="0" err="1"/>
              <a:t>desenvolvimento</a:t>
            </a:r>
            <a:r>
              <a:rPr lang="en-US" sz="1700" dirty="0"/>
              <a:t> </a:t>
            </a:r>
            <a:r>
              <a:rPr lang="en-US" sz="1700" dirty="0" err="1"/>
              <a:t>pessoal</a:t>
            </a:r>
            <a:r>
              <a:rPr lang="en-US" sz="1700" dirty="0"/>
              <a:t>.</a:t>
            </a:r>
          </a:p>
          <a:p>
            <a:pPr marL="0">
              <a:buSzPct val="87000"/>
            </a:pPr>
            <a:endParaRPr lang="en-US" sz="1700" dirty="0"/>
          </a:p>
          <a:p>
            <a:pPr marL="0">
              <a:buSzPct val="87000"/>
            </a:pPr>
            <a:r>
              <a:rPr lang="en-US" sz="1700" dirty="0"/>
              <a:t>No </a:t>
            </a:r>
            <a:r>
              <a:rPr lang="en-US" sz="1700" dirty="0" err="1"/>
              <a:t>entanto</a:t>
            </a:r>
            <a:r>
              <a:rPr lang="en-US" sz="1700" dirty="0"/>
              <a:t>, é </a:t>
            </a:r>
            <a:r>
              <a:rPr lang="en-US" sz="1700" dirty="0" err="1"/>
              <a:t>importante</a:t>
            </a:r>
            <a:r>
              <a:rPr lang="en-US" sz="1700" dirty="0"/>
              <a:t> </a:t>
            </a:r>
            <a:r>
              <a:rPr lang="en-US" sz="1700" dirty="0" err="1"/>
              <a:t>considerar</a:t>
            </a:r>
            <a:r>
              <a:rPr lang="en-US" sz="1700" dirty="0"/>
              <a:t> que o INDE é </a:t>
            </a:r>
            <a:r>
              <a:rPr lang="en-US" sz="1700" dirty="0" err="1"/>
              <a:t>apenas</a:t>
            </a:r>
            <a:r>
              <a:rPr lang="en-US" sz="1700" dirty="0"/>
              <a:t> </a:t>
            </a:r>
            <a:r>
              <a:rPr lang="en-US" sz="1700" dirty="0" err="1"/>
              <a:t>uma</a:t>
            </a:r>
            <a:r>
              <a:rPr lang="en-US" sz="1700" dirty="0"/>
              <a:t> das </a:t>
            </a:r>
            <a:r>
              <a:rPr lang="en-US" sz="1700" dirty="0" err="1"/>
              <a:t>muitas</a:t>
            </a:r>
            <a:r>
              <a:rPr lang="en-US" sz="1700" dirty="0"/>
              <a:t> </a:t>
            </a:r>
            <a:r>
              <a:rPr lang="en-US" sz="1700" dirty="0" err="1"/>
              <a:t>métricas</a:t>
            </a:r>
            <a:r>
              <a:rPr lang="en-US" sz="1700" dirty="0"/>
              <a:t> que </a:t>
            </a:r>
            <a:r>
              <a:rPr lang="en-US" sz="1700" dirty="0" err="1"/>
              <a:t>devem</a:t>
            </a:r>
            <a:r>
              <a:rPr lang="en-US" sz="1700" dirty="0"/>
              <a:t> ser </a:t>
            </a:r>
            <a:r>
              <a:rPr lang="en-US" sz="1700" dirty="0" err="1"/>
              <a:t>usadas</a:t>
            </a:r>
            <a:r>
              <a:rPr lang="en-US" sz="1700" dirty="0"/>
              <a:t> para </a:t>
            </a:r>
            <a:r>
              <a:rPr lang="en-US" sz="1700" dirty="0" err="1"/>
              <a:t>avaliar</a:t>
            </a:r>
            <a:r>
              <a:rPr lang="en-US" sz="1700" dirty="0"/>
              <a:t> o </a:t>
            </a:r>
            <a:r>
              <a:rPr lang="en-US" sz="1700" dirty="0" err="1"/>
              <a:t>desempenho</a:t>
            </a:r>
            <a:r>
              <a:rPr lang="en-US" sz="1700" dirty="0"/>
              <a:t> dos </a:t>
            </a:r>
            <a:r>
              <a:rPr lang="en-US" sz="1700" dirty="0" err="1"/>
              <a:t>alunos</a:t>
            </a:r>
            <a:r>
              <a:rPr lang="en-US" sz="1700" dirty="0"/>
              <a:t> de forma </a:t>
            </a:r>
            <a:r>
              <a:rPr lang="en-US" sz="1700" dirty="0" err="1"/>
              <a:t>holística</a:t>
            </a:r>
            <a:r>
              <a:rPr lang="en-US" sz="1700" dirty="0"/>
              <a:t>, </a:t>
            </a:r>
            <a:r>
              <a:rPr lang="en-US" sz="1700" dirty="0" err="1"/>
              <a:t>incluindo</a:t>
            </a:r>
            <a:r>
              <a:rPr lang="en-US" sz="1700" dirty="0"/>
              <a:t> </a:t>
            </a:r>
            <a:r>
              <a:rPr lang="en-US" sz="1700" dirty="0" err="1"/>
              <a:t>fatores</a:t>
            </a:r>
            <a:r>
              <a:rPr lang="en-US" sz="1700" dirty="0"/>
              <a:t> </a:t>
            </a:r>
            <a:r>
              <a:rPr lang="en-US" sz="1700" dirty="0" err="1"/>
              <a:t>qualitativos</a:t>
            </a:r>
            <a:r>
              <a:rPr lang="en-US" sz="1700" dirty="0"/>
              <a:t> que </a:t>
            </a:r>
            <a:r>
              <a:rPr lang="en-US" sz="1700" dirty="0" err="1"/>
              <a:t>podem</a:t>
            </a:r>
            <a:r>
              <a:rPr lang="en-US" sz="1700" dirty="0"/>
              <a:t> </a:t>
            </a:r>
            <a:r>
              <a:rPr lang="en-US" sz="1700" dirty="0" err="1"/>
              <a:t>não</a:t>
            </a:r>
            <a:r>
              <a:rPr lang="en-US" sz="1700" dirty="0"/>
              <a:t> ser </a:t>
            </a:r>
            <a:r>
              <a:rPr lang="en-US" sz="1700" dirty="0" err="1"/>
              <a:t>capturados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esse</a:t>
            </a:r>
            <a:r>
              <a:rPr lang="en-US" sz="1700" dirty="0"/>
              <a:t> </a:t>
            </a:r>
            <a:r>
              <a:rPr lang="en-US" sz="1700" dirty="0" err="1"/>
              <a:t>índice</a:t>
            </a:r>
            <a:r>
              <a:rPr lang="en-US" sz="1700" dirty="0"/>
              <a:t>.</a:t>
            </a: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71C494F-8FAF-41BB-8010-C6EB522BF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1428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4" name="Rectangle 30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FEB7473F-0ACD-B751-5CCB-2F5068577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6" r="306" b="-4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B5442E-AF3C-749E-2170-DC7164540DCA}"/>
              </a:ext>
            </a:extLst>
          </p:cNvPr>
          <p:cNvSpPr txBox="1"/>
          <p:nvPr/>
        </p:nvSpPr>
        <p:spPr>
          <a:xfrm>
            <a:off x="7567304" y="3940913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7,29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6B277D-752E-6658-7032-222B644C527F}"/>
              </a:ext>
            </a:extLst>
          </p:cNvPr>
          <p:cNvSpPr txBox="1"/>
          <p:nvPr/>
        </p:nvSpPr>
        <p:spPr>
          <a:xfrm>
            <a:off x="8986669" y="4046516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6,88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9EFCC2-020E-A799-DF49-46CFA5FF749A}"/>
              </a:ext>
            </a:extLst>
          </p:cNvPr>
          <p:cNvSpPr txBox="1"/>
          <p:nvPr/>
        </p:nvSpPr>
        <p:spPr>
          <a:xfrm>
            <a:off x="10412802" y="4011076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7,02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2AAFB0-1762-8E6A-38A7-7CF4C6832013}"/>
              </a:ext>
            </a:extLst>
          </p:cNvPr>
          <p:cNvSpPr txBox="1"/>
          <p:nvPr/>
        </p:nvSpPr>
        <p:spPr>
          <a:xfrm rot="20810977">
            <a:off x="9609766" y="3848030"/>
            <a:ext cx="74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3"/>
                </a:solidFill>
              </a:rPr>
              <a:t>2,04%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AA4EBE3-745E-6CF0-4454-C2BACB2C763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667152" y="4011076"/>
            <a:ext cx="737171" cy="220106"/>
          </a:xfrm>
          <a:prstGeom prst="straightConnector1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A8CB9F9-5D1A-0CDB-96BE-7C869552548F}"/>
              </a:ext>
            </a:extLst>
          </p:cNvPr>
          <p:cNvSpPr txBox="1"/>
          <p:nvPr/>
        </p:nvSpPr>
        <p:spPr>
          <a:xfrm>
            <a:off x="6849686" y="6228837"/>
            <a:ext cx="4418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*Redução de 17 alunos de 2020 para 2021 e aumento de 146 alunos entre 2021 e 2022</a:t>
            </a:r>
          </a:p>
        </p:txBody>
      </p:sp>
    </p:spTree>
    <p:extLst>
      <p:ext uri="{BB962C8B-B14F-4D97-AF65-F5344CB8AC3E}">
        <p14:creationId xmlns:p14="http://schemas.microsoft.com/office/powerpoint/2010/main" val="51790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2271FF-9990-C297-4BB9-1D952DD1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Histórias de Transformação</a:t>
            </a: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5A564E-ADDB-F380-5315-E3B4DE81A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SzPct val="87000"/>
            </a:pPr>
            <a:r>
              <a:rPr lang="en-US" sz="2000"/>
              <a:t>Alunos superando desafios</a:t>
            </a:r>
          </a:p>
          <a:p>
            <a:pPr>
              <a:buSzPct val="87000"/>
            </a:pPr>
            <a:r>
              <a:rPr lang="en-US" sz="2000"/>
              <a:t>Aumento no número de alunos que atingiram o ponto de virada</a:t>
            </a:r>
          </a:p>
          <a:p>
            <a:pPr>
              <a:buSzPct val="87000"/>
            </a:pPr>
            <a:r>
              <a:rPr lang="en-US" sz="2000"/>
              <a:t>Exemplos específicos ou estudos de caso breves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6677F3-3AD0-344A-7BFA-F47979331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048" y="4337519"/>
            <a:ext cx="5189209" cy="20383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6DFCF2-53FB-D924-B4A6-25EB5914F429}"/>
              </a:ext>
            </a:extLst>
          </p:cNvPr>
          <p:cNvSpPr txBox="1"/>
          <p:nvPr/>
        </p:nvSpPr>
        <p:spPr>
          <a:xfrm>
            <a:off x="6671425" y="6169744"/>
            <a:ext cx="4418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*Esses são os dados do total de alunos.</a:t>
            </a:r>
          </a:p>
        </p:txBody>
      </p:sp>
      <p:pic>
        <p:nvPicPr>
          <p:cNvPr id="3" name="Mídia Online 2" title="Qual a importância de um sonho? - Um manifesto Passos Mágicos">
            <a:hlinkClick r:id="" action="ppaction://media"/>
            <a:extLst>
              <a:ext uri="{FF2B5EF4-FFF2-40B4-BE49-F238E27FC236}">
                <a16:creationId xmlns:a16="http://schemas.microsoft.com/office/drawing/2014/main" id="{C04173FE-1155-054D-4C97-0A9516B5243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604368" y="554908"/>
            <a:ext cx="5086889" cy="28740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7F107382-58B5-427C-2682-889E205AEE37}"/>
                  </a:ext>
                </a:extLst>
              </p14:cNvPr>
              <p14:cNvContentPartPr/>
              <p14:nvPr/>
            </p14:nvContentPartPr>
            <p14:xfrm>
              <a:off x="8222040" y="1793520"/>
              <a:ext cx="992880" cy="19224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7F107382-58B5-427C-2682-889E205AEE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12680" y="1784160"/>
                <a:ext cx="1011600" cy="210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40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37D94-8068-3528-AD87-2C61669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Reconhecimento e Classificações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EFAA72-1A30-B82B-B9DE-3F6F1FADB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SzPct val="87000"/>
            </a:pPr>
            <a:r>
              <a:rPr lang="en-US" sz="1500" b="1"/>
              <a:t>Distribuição das Pedras</a:t>
            </a:r>
          </a:p>
          <a:p>
            <a:pPr>
              <a:buSzPct val="87000"/>
            </a:pPr>
            <a:r>
              <a:rPr lang="en-US" sz="1500" b="1"/>
              <a:t>Quartzo</a:t>
            </a:r>
            <a:r>
              <a:rPr lang="en-US" sz="1500"/>
              <a:t>: Houve uma ligeira variação na quantidade de alunos classificados como Quartzo ao longo dos anos, começando com 128 em 2020, diminuindo para 110 em 2021, e aumentando para 134 em 2022.</a:t>
            </a:r>
          </a:p>
          <a:p>
            <a:pPr>
              <a:buSzPct val="87000"/>
            </a:pPr>
            <a:r>
              <a:rPr lang="en-US" sz="1500" b="1"/>
              <a:t>Ágata</a:t>
            </a:r>
            <a:r>
              <a:rPr lang="en-US" sz="1500"/>
              <a:t>: A categoria Ágata viu um aumento constante no número de alunos classificados, de 171 em 2020 para 178 em 2021, e um salto significativo para 250 em 2022.</a:t>
            </a:r>
          </a:p>
          <a:p>
            <a:pPr>
              <a:buSzPct val="87000"/>
            </a:pPr>
            <a:r>
              <a:rPr lang="en-US" sz="1500" b="1"/>
              <a:t>Ametista</a:t>
            </a:r>
            <a:r>
              <a:rPr lang="en-US" sz="1500"/>
              <a:t>: A classificação Ametista teve um pequeno declínio de 336 em 2020 para 295 em 2021, mas aumentou significativamente para 348 em 2022.</a:t>
            </a:r>
          </a:p>
          <a:p>
            <a:pPr>
              <a:buSzPct val="87000"/>
            </a:pPr>
            <a:r>
              <a:rPr lang="en-US" sz="1500" b="1"/>
              <a:t>Topázio</a:t>
            </a:r>
            <a:r>
              <a:rPr lang="en-US" sz="1500"/>
              <a:t>: A classificação mais alta, Topázio, mostrou um aumento geral ao longo do tempo, de 92 em 2020 para 101 em 2021, e depois para 130 em 2022.</a:t>
            </a:r>
          </a:p>
        </p:txBody>
      </p:sp>
      <p:pic>
        <p:nvPicPr>
          <p:cNvPr id="5" name="Espaço Reservado para Conteúdo 4" descr="Garoto com camisa xadrez usando um computador desktop na sala de aula">
            <a:extLst>
              <a:ext uri="{FF2B5EF4-FFF2-40B4-BE49-F238E27FC236}">
                <a16:creationId xmlns:a16="http://schemas.microsoft.com/office/drawing/2014/main" id="{3F0ED531-511B-4B8A-B979-60DF673A32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16550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8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AE9699-FAB1-BF48-489A-58EBC27878B8}"/>
              </a:ext>
            </a:extLst>
          </p:cNvPr>
          <p:cNvSpPr txBox="1"/>
          <p:nvPr/>
        </p:nvSpPr>
        <p:spPr>
          <a:xfrm>
            <a:off x="838200" y="5665569"/>
            <a:ext cx="5387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Essa flutuação indica que a melhoria nas </a:t>
            </a:r>
            <a:r>
              <a:rPr lang="pt-BR" sz="10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classificações das pedras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não reflete necessariamente um aumento constante no desempenho geral dos alunos, conforme medido pelo </a:t>
            </a:r>
            <a:r>
              <a:rPr lang="pt-BR" sz="1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Pode haver outros fatores afetando o INDE médio que não estão diretamente relacionados à distribuição das classificações das pedras.</a:t>
            </a:r>
          </a:p>
        </p:txBody>
      </p:sp>
    </p:spTree>
    <p:extLst>
      <p:ext uri="{BB962C8B-B14F-4D97-AF65-F5344CB8AC3E}">
        <p14:creationId xmlns:p14="http://schemas.microsoft.com/office/powerpoint/2010/main" val="84484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1" name="Rectangle 21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09D0D6-D6D2-E44B-86F4-8659D00D1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23" name="Rectangle 21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2271FF-9990-C297-4BB9-1D952DD1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6115"/>
            <a:ext cx="10058400" cy="7672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Histórias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Transformação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0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Espaço Reservado para Conteúdo 3" descr="Quadro de giz">
            <a:extLst>
              <a:ext uri="{FF2B5EF4-FFF2-40B4-BE49-F238E27FC236}">
                <a16:creationId xmlns:a16="http://schemas.microsoft.com/office/drawing/2014/main" id="{8846B812-30C0-4A60-9AF7-294254754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79" b="117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C2267D-F9B1-5EAE-1D2E-70C5AB0F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" y="5863030"/>
            <a:ext cx="7955280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Análise e Conclusão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ço Reservado para Conteúdo 4" descr="Lupa mostrando desempenho de decling">
            <a:extLst>
              <a:ext uri="{FF2B5EF4-FFF2-40B4-BE49-F238E27FC236}">
                <a16:creationId xmlns:a16="http://schemas.microsoft.com/office/drawing/2014/main" id="{AB143BD2-6A39-4615-8761-EB899130CF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568" b="15163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7E6296-0390-DF4D-26D3-248DC098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931195" cy="5181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 err="1">
                <a:solidFill>
                  <a:srgbClr val="FFFFFF"/>
                </a:solidFill>
              </a:rPr>
              <a:t>Sustentação</a:t>
            </a:r>
            <a:r>
              <a:rPr lang="en-US" sz="7400" dirty="0">
                <a:solidFill>
                  <a:srgbClr val="FFFFFF"/>
                </a:solidFill>
              </a:rPr>
              <a:t> e </a:t>
            </a:r>
            <a:r>
              <a:rPr lang="en-US" sz="7400" b="1" dirty="0" err="1">
                <a:solidFill>
                  <a:srgbClr val="FFFFFF"/>
                </a:solidFill>
              </a:rPr>
              <a:t>Implantação</a:t>
            </a:r>
            <a:r>
              <a:rPr lang="en-US" sz="7400" dirty="0">
                <a:solidFill>
                  <a:srgbClr val="FFFFFF"/>
                </a:solidFill>
              </a:rPr>
              <a:t> de </a:t>
            </a:r>
            <a:r>
              <a:rPr lang="en-US" sz="7400" dirty="0" err="1">
                <a:solidFill>
                  <a:srgbClr val="FFFFFF"/>
                </a:solidFill>
              </a:rPr>
              <a:t>Análises</a:t>
            </a:r>
            <a:r>
              <a:rPr lang="en-US" sz="7400" dirty="0">
                <a:solidFill>
                  <a:srgbClr val="FFFFFF"/>
                </a:solidFill>
              </a:rPr>
              <a:t> Robustas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spaço Reservado para Conteúdo 3">
            <a:extLst>
              <a:ext uri="{FF2B5EF4-FFF2-40B4-BE49-F238E27FC236}">
                <a16:creationId xmlns:a16="http://schemas.microsoft.com/office/drawing/2014/main" id="{83F980F3-CD5B-007E-BCFD-5EAE0FA3D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1" y="177209"/>
            <a:ext cx="4783739" cy="6476066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Padronização</a:t>
            </a:r>
            <a:r>
              <a:rPr lang="en-US" sz="1600" b="1" dirty="0">
                <a:solidFill>
                  <a:srgbClr val="FFFFFF"/>
                </a:solidFill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</a:rPr>
              <a:t>formatos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  <a:r>
              <a:rPr lang="en-US" sz="1600" dirty="0" err="1">
                <a:solidFill>
                  <a:srgbClr val="FFFFFF"/>
                </a:solidFill>
              </a:rPr>
              <a:t>Certificar</a:t>
            </a:r>
            <a:r>
              <a:rPr lang="en-US" sz="1600" dirty="0">
                <a:solidFill>
                  <a:srgbClr val="FFFFFF"/>
                </a:solidFill>
              </a:rPr>
              <a:t>-se de que </a:t>
            </a:r>
            <a:r>
              <a:rPr lang="en-US" sz="1600" dirty="0" err="1">
                <a:solidFill>
                  <a:srgbClr val="FFFFFF"/>
                </a:solidFill>
              </a:rPr>
              <a:t>todos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os</a:t>
            </a:r>
            <a:r>
              <a:rPr lang="en-US" sz="1600" dirty="0">
                <a:solidFill>
                  <a:srgbClr val="FFFFFF"/>
                </a:solidFill>
              </a:rPr>
              <a:t> dados </a:t>
            </a:r>
            <a:r>
              <a:rPr lang="en-US" sz="1600" dirty="0" err="1">
                <a:solidFill>
                  <a:srgbClr val="FFFFFF"/>
                </a:solidFill>
              </a:rPr>
              <a:t>estejam</a:t>
            </a:r>
            <a:r>
              <a:rPr lang="en-US" sz="1600" dirty="0">
                <a:solidFill>
                  <a:srgbClr val="FFFFFF"/>
                </a:solidFill>
              </a:rPr>
              <a:t> no </a:t>
            </a:r>
            <a:r>
              <a:rPr lang="en-US" sz="1600" dirty="0" err="1">
                <a:solidFill>
                  <a:srgbClr val="FFFFFF"/>
                </a:solidFill>
              </a:rPr>
              <a:t>formato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correto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Criar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novas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variáveis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  <a:r>
              <a:rPr lang="en-US" sz="1600" dirty="0" err="1">
                <a:solidFill>
                  <a:srgbClr val="FFFFFF"/>
                </a:solidFill>
              </a:rPr>
              <a:t>Desenvolver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variáveis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derivadas</a:t>
            </a:r>
            <a:r>
              <a:rPr lang="en-US" sz="1600" dirty="0">
                <a:solidFill>
                  <a:srgbClr val="FFFFFF"/>
                </a:solidFill>
              </a:rPr>
              <a:t> que </a:t>
            </a:r>
            <a:r>
              <a:rPr lang="en-US" sz="1600" dirty="0" err="1">
                <a:solidFill>
                  <a:srgbClr val="FFFFFF"/>
                </a:solidFill>
              </a:rPr>
              <a:t>possam</a:t>
            </a:r>
            <a:r>
              <a:rPr lang="en-US" sz="1600" dirty="0">
                <a:solidFill>
                  <a:srgbClr val="FFFFFF"/>
                </a:solidFill>
              </a:rPr>
              <a:t> ser </a:t>
            </a:r>
            <a:r>
              <a:rPr lang="en-US" sz="1600" dirty="0" err="1">
                <a:solidFill>
                  <a:srgbClr val="FFFFFF"/>
                </a:solidFill>
              </a:rPr>
              <a:t>mais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informativas</a:t>
            </a:r>
            <a:r>
              <a:rPr lang="en-US" sz="1600" dirty="0">
                <a:solidFill>
                  <a:srgbClr val="FFFFFF"/>
                </a:solidFill>
              </a:rPr>
              <a:t> do que </a:t>
            </a:r>
            <a:r>
              <a:rPr lang="en-US" sz="1600" dirty="0" err="1">
                <a:solidFill>
                  <a:srgbClr val="FFFFFF"/>
                </a:solidFill>
              </a:rPr>
              <a:t>os</a:t>
            </a:r>
            <a:r>
              <a:rPr lang="en-US" sz="1600" dirty="0">
                <a:solidFill>
                  <a:srgbClr val="FFFFFF"/>
                </a:solidFill>
              </a:rPr>
              <a:t> dados </a:t>
            </a:r>
            <a:r>
              <a:rPr lang="en-US" sz="1600" dirty="0" err="1">
                <a:solidFill>
                  <a:srgbClr val="FFFFFF"/>
                </a:solidFill>
              </a:rPr>
              <a:t>brutos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como</a:t>
            </a:r>
            <a:r>
              <a:rPr lang="en-US" sz="1600" dirty="0">
                <a:solidFill>
                  <a:srgbClr val="FFFFFF"/>
                </a:solidFill>
              </a:rPr>
              <a:t> o </a:t>
            </a:r>
            <a:r>
              <a:rPr lang="en-US" sz="1600" dirty="0" err="1">
                <a:solidFill>
                  <a:srgbClr val="FFFFFF"/>
                </a:solidFill>
              </a:rPr>
              <a:t>progresso</a:t>
            </a:r>
            <a:r>
              <a:rPr lang="en-US" sz="1600" dirty="0">
                <a:solidFill>
                  <a:srgbClr val="FFFFFF"/>
                </a:solidFill>
              </a:rPr>
              <a:t> do </a:t>
            </a:r>
            <a:r>
              <a:rPr lang="en-US" sz="1600" dirty="0" err="1">
                <a:solidFill>
                  <a:srgbClr val="FFFFFF"/>
                </a:solidFill>
              </a:rPr>
              <a:t>aluno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longo</a:t>
            </a:r>
            <a:r>
              <a:rPr lang="en-US" sz="1600" dirty="0">
                <a:solidFill>
                  <a:srgbClr val="FFFFFF"/>
                </a:solidFill>
              </a:rPr>
              <a:t> dos </a:t>
            </a:r>
            <a:r>
              <a:rPr lang="en-US" sz="1600" dirty="0" err="1">
                <a:solidFill>
                  <a:srgbClr val="FFFFFF"/>
                </a:solidFill>
              </a:rPr>
              <a:t>anos</a:t>
            </a:r>
            <a:r>
              <a:rPr lang="en-US" sz="1600" dirty="0">
                <a:solidFill>
                  <a:srgbClr val="FFFFFF"/>
                </a:solidFill>
              </a:rPr>
              <a:t> (</a:t>
            </a:r>
            <a:r>
              <a:rPr lang="en-US" sz="1600" dirty="0" err="1">
                <a:solidFill>
                  <a:srgbClr val="FFFFFF"/>
                </a:solidFill>
              </a:rPr>
              <a:t>melhora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piora</a:t>
            </a:r>
            <a:r>
              <a:rPr lang="en-US" sz="1600" dirty="0">
                <a:solidFill>
                  <a:srgbClr val="FFFFFF"/>
                </a:solidFill>
              </a:rPr>
              <a:t> no INDE), a taxa de </a:t>
            </a:r>
            <a:r>
              <a:rPr lang="en-US" sz="1600" dirty="0" err="1">
                <a:solidFill>
                  <a:srgbClr val="FFFFFF"/>
                </a:solidFill>
              </a:rPr>
              <a:t>mudança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nas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pontuações</a:t>
            </a:r>
            <a:r>
              <a:rPr lang="en-US" sz="1600" dirty="0">
                <a:solidFill>
                  <a:srgbClr val="FFFFFF"/>
                </a:solidFill>
              </a:rPr>
              <a:t>, etc.</a:t>
            </a:r>
          </a:p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Integração</a:t>
            </a:r>
            <a:r>
              <a:rPr lang="en-US" sz="1600" b="1" dirty="0">
                <a:solidFill>
                  <a:srgbClr val="FFFFFF"/>
                </a:solidFill>
              </a:rPr>
              <a:t> de dados </a:t>
            </a:r>
            <a:r>
              <a:rPr lang="en-US" sz="1600" b="1" dirty="0" err="1">
                <a:solidFill>
                  <a:srgbClr val="FFFFFF"/>
                </a:solidFill>
              </a:rPr>
              <a:t>externos</a:t>
            </a:r>
            <a:r>
              <a:rPr lang="en-US" sz="1600" dirty="0">
                <a:solidFill>
                  <a:srgbClr val="FFFFFF"/>
                </a:solidFill>
              </a:rPr>
              <a:t>: Se </a:t>
            </a:r>
            <a:r>
              <a:rPr lang="en-US" sz="1600" dirty="0" err="1">
                <a:solidFill>
                  <a:srgbClr val="FFFFFF"/>
                </a:solidFill>
              </a:rPr>
              <a:t>possível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enriquecer</a:t>
            </a:r>
            <a:r>
              <a:rPr lang="en-US" sz="1600" dirty="0">
                <a:solidFill>
                  <a:srgbClr val="FFFFFF"/>
                </a:solidFill>
              </a:rPr>
              <a:t> o conjunto de dados com </a:t>
            </a:r>
            <a:r>
              <a:rPr lang="en-US" sz="1600" dirty="0" err="1">
                <a:solidFill>
                  <a:srgbClr val="FFFFFF"/>
                </a:solidFill>
              </a:rPr>
              <a:t>informações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externas</a:t>
            </a:r>
            <a:r>
              <a:rPr lang="en-US" sz="1600" dirty="0">
                <a:solidFill>
                  <a:srgbClr val="FFFFFF"/>
                </a:solidFill>
              </a:rPr>
              <a:t> que </a:t>
            </a:r>
            <a:r>
              <a:rPr lang="en-US" sz="1600" dirty="0" err="1">
                <a:solidFill>
                  <a:srgbClr val="FFFFFF"/>
                </a:solidFill>
              </a:rPr>
              <a:t>podem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influenciar</a:t>
            </a:r>
            <a:r>
              <a:rPr lang="en-US" sz="1600" dirty="0">
                <a:solidFill>
                  <a:srgbClr val="FFFFFF"/>
                </a:solidFill>
              </a:rPr>
              <a:t> o </a:t>
            </a:r>
            <a:r>
              <a:rPr lang="en-US" sz="1600" dirty="0" err="1">
                <a:solidFill>
                  <a:srgbClr val="FFFFFF"/>
                </a:solidFill>
              </a:rPr>
              <a:t>desempenho</a:t>
            </a:r>
            <a:r>
              <a:rPr lang="en-US" sz="1600" dirty="0">
                <a:solidFill>
                  <a:srgbClr val="FFFFFF"/>
                </a:solidFill>
              </a:rPr>
              <a:t> dos </a:t>
            </a:r>
            <a:r>
              <a:rPr lang="en-US" sz="1600" dirty="0" err="1">
                <a:solidFill>
                  <a:srgbClr val="FFFFFF"/>
                </a:solidFill>
              </a:rPr>
              <a:t>alunos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Desenvolver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modelos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preditivos</a:t>
            </a:r>
            <a:r>
              <a:rPr lang="en-US" sz="1600" dirty="0">
                <a:solidFill>
                  <a:srgbClr val="FFFFFF"/>
                </a:solidFill>
              </a:rPr>
              <a:t>: Com base </a:t>
            </a:r>
            <a:r>
              <a:rPr lang="en-US" sz="1600" dirty="0" err="1">
                <a:solidFill>
                  <a:srgbClr val="FFFFFF"/>
                </a:solidFill>
              </a:rPr>
              <a:t>nos</a:t>
            </a:r>
            <a:r>
              <a:rPr lang="en-US" sz="1600" dirty="0">
                <a:solidFill>
                  <a:srgbClr val="FFFFFF"/>
                </a:solidFill>
              </a:rPr>
              <a:t> dados </a:t>
            </a:r>
            <a:r>
              <a:rPr lang="en-US" sz="1600" dirty="0" err="1">
                <a:solidFill>
                  <a:srgbClr val="FFFFFF"/>
                </a:solidFill>
              </a:rPr>
              <a:t>históricos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construir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modelos</a:t>
            </a:r>
            <a:r>
              <a:rPr lang="en-US" sz="1600" dirty="0">
                <a:solidFill>
                  <a:srgbClr val="FFFFFF"/>
                </a:solidFill>
              </a:rPr>
              <a:t> que </a:t>
            </a:r>
            <a:r>
              <a:rPr lang="en-US" sz="1600" dirty="0" err="1">
                <a:solidFill>
                  <a:srgbClr val="FFFFFF"/>
                </a:solidFill>
              </a:rPr>
              <a:t>possam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prever</a:t>
            </a:r>
            <a:r>
              <a:rPr lang="en-US" sz="1600" dirty="0">
                <a:solidFill>
                  <a:srgbClr val="FFFFFF"/>
                </a:solidFill>
              </a:rPr>
              <a:t> o </a:t>
            </a:r>
            <a:r>
              <a:rPr lang="en-US" sz="1600" dirty="0" err="1">
                <a:solidFill>
                  <a:srgbClr val="FFFFFF"/>
                </a:solidFill>
              </a:rPr>
              <a:t>desempenho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futuro</a:t>
            </a:r>
            <a:r>
              <a:rPr lang="en-US" sz="1600" dirty="0">
                <a:solidFill>
                  <a:srgbClr val="FFFFFF"/>
                </a:solidFill>
              </a:rPr>
              <a:t> dos </a:t>
            </a:r>
            <a:r>
              <a:rPr lang="en-US" sz="1600" dirty="0" err="1">
                <a:solidFill>
                  <a:srgbClr val="FFFFFF"/>
                </a:solidFill>
              </a:rPr>
              <a:t>alunos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identificar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alunos</a:t>
            </a:r>
            <a:r>
              <a:rPr lang="en-US" sz="1600" dirty="0">
                <a:solidFill>
                  <a:srgbClr val="FFFFFF"/>
                </a:solidFill>
              </a:rPr>
              <a:t> que </a:t>
            </a:r>
            <a:r>
              <a:rPr lang="en-US" sz="1600" dirty="0" err="1">
                <a:solidFill>
                  <a:srgbClr val="FFFFFF"/>
                </a:solidFill>
              </a:rPr>
              <a:t>possam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precisar</a:t>
            </a:r>
            <a:r>
              <a:rPr lang="en-US" sz="1600" dirty="0">
                <a:solidFill>
                  <a:srgbClr val="FFFFFF"/>
                </a:solidFill>
              </a:rPr>
              <a:t> de </a:t>
            </a:r>
            <a:r>
              <a:rPr lang="en-US" sz="1600" dirty="0" err="1">
                <a:solidFill>
                  <a:srgbClr val="FFFFFF"/>
                </a:solidFill>
              </a:rPr>
              <a:t>intervenção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precoce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Segmentação</a:t>
            </a:r>
            <a:r>
              <a:rPr lang="en-US" sz="1600" b="1" dirty="0">
                <a:solidFill>
                  <a:srgbClr val="FFFFFF"/>
                </a:solidFill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</a:rPr>
              <a:t>alunos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  <a:r>
              <a:rPr lang="en-US" sz="1600" dirty="0" err="1">
                <a:solidFill>
                  <a:srgbClr val="FFFFFF"/>
                </a:solidFill>
              </a:rPr>
              <a:t>Aplicar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técnicas</a:t>
            </a:r>
            <a:r>
              <a:rPr lang="en-US" sz="1600" dirty="0">
                <a:solidFill>
                  <a:srgbClr val="FFFFFF"/>
                </a:solidFill>
              </a:rPr>
              <a:t> de </a:t>
            </a:r>
            <a:r>
              <a:rPr lang="en-US" sz="1600" dirty="0" err="1">
                <a:solidFill>
                  <a:srgbClr val="FFFFFF"/>
                </a:solidFill>
              </a:rPr>
              <a:t>clusterização</a:t>
            </a:r>
            <a:r>
              <a:rPr lang="en-US" sz="1600" dirty="0">
                <a:solidFill>
                  <a:srgbClr val="FFFFFF"/>
                </a:solidFill>
              </a:rPr>
              <a:t> para </a:t>
            </a:r>
            <a:r>
              <a:rPr lang="en-US" sz="1600" dirty="0" err="1">
                <a:solidFill>
                  <a:srgbClr val="FFFFFF"/>
                </a:solidFill>
              </a:rPr>
              <a:t>segmentar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alunos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grupos</a:t>
            </a:r>
            <a:r>
              <a:rPr lang="en-US" sz="1600" dirty="0">
                <a:solidFill>
                  <a:srgbClr val="FFFFFF"/>
                </a:solidFill>
              </a:rPr>
              <a:t> com </a:t>
            </a:r>
            <a:r>
              <a:rPr lang="en-US" sz="1600" dirty="0" err="1">
                <a:solidFill>
                  <a:srgbClr val="FFFFFF"/>
                </a:solidFill>
              </a:rPr>
              <a:t>características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necessidades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semelhantes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permitindo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intervenções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mais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direcionadas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Indicadores-chave</a:t>
            </a:r>
            <a:r>
              <a:rPr lang="en-US" sz="1600" b="1" dirty="0">
                <a:solidFill>
                  <a:srgbClr val="FFFFFF"/>
                </a:solidFill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</a:rPr>
              <a:t>desempenho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b="1" dirty="0">
                <a:solidFill>
                  <a:srgbClr val="FFFFFF"/>
                </a:solidFill>
              </a:rPr>
              <a:t>KPIs</a:t>
            </a:r>
            <a:r>
              <a:rPr lang="en-US" sz="1600" dirty="0">
                <a:solidFill>
                  <a:srgbClr val="FFFFFF"/>
                </a:solidFill>
              </a:rPr>
              <a:t>): </a:t>
            </a:r>
            <a:r>
              <a:rPr lang="en-US" sz="1600" dirty="0" err="1">
                <a:solidFill>
                  <a:srgbClr val="FFFFFF"/>
                </a:solidFill>
              </a:rPr>
              <a:t>Definir</a:t>
            </a:r>
            <a:r>
              <a:rPr lang="en-US" sz="1600" dirty="0">
                <a:solidFill>
                  <a:srgbClr val="FFFFFF"/>
                </a:solidFill>
              </a:rPr>
              <a:t> KPIs claros e </a:t>
            </a:r>
            <a:r>
              <a:rPr lang="en-US" sz="1600" dirty="0" err="1">
                <a:solidFill>
                  <a:srgbClr val="FFFFFF"/>
                </a:solidFill>
              </a:rPr>
              <a:t>mensuráveis</a:t>
            </a:r>
            <a:r>
              <a:rPr lang="en-US" sz="1600" dirty="0">
                <a:solidFill>
                  <a:srgbClr val="FFFFFF"/>
                </a:solidFill>
              </a:rPr>
              <a:t> que se </a:t>
            </a:r>
            <a:r>
              <a:rPr lang="en-US" sz="1600" dirty="0" err="1">
                <a:solidFill>
                  <a:srgbClr val="FFFFFF"/>
                </a:solidFill>
              </a:rPr>
              <a:t>alinhem</a:t>
            </a:r>
            <a:r>
              <a:rPr lang="en-US" sz="1600" dirty="0">
                <a:solidFill>
                  <a:srgbClr val="FFFFFF"/>
                </a:solidFill>
              </a:rPr>
              <a:t> com </a:t>
            </a:r>
            <a:r>
              <a:rPr lang="en-US" sz="1600" dirty="0" err="1">
                <a:solidFill>
                  <a:srgbClr val="FFFFFF"/>
                </a:solidFill>
              </a:rPr>
              <a:t>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objetivos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educacionais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como</a:t>
            </a:r>
            <a:r>
              <a:rPr lang="en-US" sz="1600" dirty="0">
                <a:solidFill>
                  <a:srgbClr val="FFFFFF"/>
                </a:solidFill>
              </a:rPr>
              <a:t> taxa de </a:t>
            </a:r>
            <a:r>
              <a:rPr lang="en-US" sz="1600" dirty="0" err="1">
                <a:solidFill>
                  <a:srgbClr val="FFFFFF"/>
                </a:solidFill>
              </a:rPr>
              <a:t>melhoria</a:t>
            </a:r>
            <a:r>
              <a:rPr lang="en-US" sz="1600" dirty="0">
                <a:solidFill>
                  <a:srgbClr val="FFFFFF"/>
                </a:solidFill>
              </a:rPr>
              <a:t> no INDE, </a:t>
            </a:r>
            <a:r>
              <a:rPr lang="en-US" sz="1600" dirty="0" err="1">
                <a:solidFill>
                  <a:srgbClr val="FFFFFF"/>
                </a:solidFill>
              </a:rPr>
              <a:t>proporção</a:t>
            </a:r>
            <a:r>
              <a:rPr lang="en-US" sz="1600" dirty="0">
                <a:solidFill>
                  <a:srgbClr val="FFFFFF"/>
                </a:solidFill>
              </a:rPr>
              <a:t> de </a:t>
            </a:r>
            <a:r>
              <a:rPr lang="en-US" sz="1600" dirty="0" err="1">
                <a:solidFill>
                  <a:srgbClr val="FFFFFF"/>
                </a:solidFill>
              </a:rPr>
              <a:t>alunos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alcançando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cada</a:t>
            </a:r>
            <a:r>
              <a:rPr lang="en-US" sz="1600" dirty="0">
                <a:solidFill>
                  <a:srgbClr val="FFFFFF"/>
                </a:solidFill>
              </a:rPr>
              <a:t> "</a:t>
            </a:r>
            <a:r>
              <a:rPr lang="en-US" sz="1600" dirty="0" err="1">
                <a:solidFill>
                  <a:srgbClr val="FFFFFF"/>
                </a:solidFill>
              </a:rPr>
              <a:t>pedra</a:t>
            </a:r>
            <a:r>
              <a:rPr lang="en-US" sz="1600" dirty="0">
                <a:solidFill>
                  <a:srgbClr val="FFFFFF"/>
                </a:solidFill>
              </a:rPr>
              <a:t>", etc.</a:t>
            </a:r>
          </a:p>
          <a:p>
            <a:pPr>
              <a:buSzPct val="87000"/>
            </a:pPr>
            <a:r>
              <a:rPr lang="en-US" sz="1600" b="1" dirty="0" err="1">
                <a:solidFill>
                  <a:srgbClr val="FFFFFF"/>
                </a:solidFill>
              </a:rPr>
              <a:t>Implementar</a:t>
            </a:r>
            <a:r>
              <a:rPr lang="en-US" sz="1600" b="1" dirty="0">
                <a:solidFill>
                  <a:srgbClr val="FFFFFF"/>
                </a:solidFill>
              </a:rPr>
              <a:t> um loop de feedback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  <a:r>
              <a:rPr lang="en-US" sz="1600" dirty="0" err="1">
                <a:solidFill>
                  <a:srgbClr val="FFFFFF"/>
                </a:solidFill>
              </a:rPr>
              <a:t>Garantir</a:t>
            </a:r>
            <a:r>
              <a:rPr lang="en-US" sz="1600" dirty="0">
                <a:solidFill>
                  <a:srgbClr val="FFFFFF"/>
                </a:solidFill>
              </a:rPr>
              <a:t> que </a:t>
            </a:r>
            <a:r>
              <a:rPr lang="en-US" sz="1600" dirty="0" err="1">
                <a:solidFill>
                  <a:srgbClr val="FFFFFF"/>
                </a:solidFill>
              </a:rPr>
              <a:t>haja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mecanismos</a:t>
            </a:r>
            <a:r>
              <a:rPr lang="en-US" sz="1600" dirty="0">
                <a:solidFill>
                  <a:srgbClr val="FFFFFF"/>
                </a:solidFill>
              </a:rPr>
              <a:t> para </a:t>
            </a:r>
            <a:r>
              <a:rPr lang="en-US" sz="1600" dirty="0" err="1">
                <a:solidFill>
                  <a:srgbClr val="FFFFFF"/>
                </a:solidFill>
              </a:rPr>
              <a:t>coletar</a:t>
            </a:r>
            <a:r>
              <a:rPr lang="en-US" sz="1600" dirty="0">
                <a:solidFill>
                  <a:srgbClr val="FFFFFF"/>
                </a:solidFill>
              </a:rPr>
              <a:t> feedback dos </a:t>
            </a:r>
            <a:r>
              <a:rPr lang="en-US" sz="1600" dirty="0" err="1">
                <a:solidFill>
                  <a:srgbClr val="FFFFFF"/>
                </a:solidFill>
              </a:rPr>
              <a:t>gestores</a:t>
            </a:r>
            <a:r>
              <a:rPr lang="en-US" sz="1600" dirty="0">
                <a:solidFill>
                  <a:srgbClr val="FFFFFF"/>
                </a:solidFill>
              </a:rPr>
              <a:t> e </a:t>
            </a:r>
            <a:r>
              <a:rPr lang="en-US" sz="1600" dirty="0" err="1">
                <a:solidFill>
                  <a:srgbClr val="FFFFFF"/>
                </a:solidFill>
              </a:rPr>
              <a:t>professores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sobre</a:t>
            </a:r>
            <a:r>
              <a:rPr lang="en-US" sz="1600" dirty="0">
                <a:solidFill>
                  <a:srgbClr val="FFFFFF"/>
                </a:solidFill>
              </a:rPr>
              <a:t> a </a:t>
            </a:r>
            <a:r>
              <a:rPr lang="en-US" sz="1600" dirty="0" err="1">
                <a:solidFill>
                  <a:srgbClr val="FFFFFF"/>
                </a:solidFill>
              </a:rPr>
              <a:t>utilidade</a:t>
            </a:r>
            <a:r>
              <a:rPr lang="en-US" sz="1600" dirty="0">
                <a:solidFill>
                  <a:srgbClr val="FFFFFF"/>
                </a:solidFill>
              </a:rPr>
              <a:t> das </a:t>
            </a:r>
            <a:r>
              <a:rPr lang="en-US" sz="1600" dirty="0" err="1">
                <a:solidFill>
                  <a:srgbClr val="FFFFFF"/>
                </a:solidFill>
              </a:rPr>
              <a:t>análises</a:t>
            </a:r>
            <a:r>
              <a:rPr lang="en-US" sz="1600" dirty="0">
                <a:solidFill>
                  <a:srgbClr val="FFFFFF"/>
                </a:solidFill>
              </a:rPr>
              <a:t> e do </a:t>
            </a:r>
            <a:r>
              <a:rPr lang="en-US" sz="1600" dirty="0" err="1">
                <a:solidFill>
                  <a:srgbClr val="FFFFFF"/>
                </a:solidFill>
              </a:rPr>
              <a:t>painel</a:t>
            </a:r>
            <a:r>
              <a:rPr lang="en-US" sz="1600" dirty="0">
                <a:solidFill>
                  <a:srgbClr val="FFFFFF"/>
                </a:solidFill>
              </a:rPr>
              <a:t>, e </a:t>
            </a:r>
            <a:r>
              <a:rPr lang="en-US" sz="1600" dirty="0" err="1">
                <a:solidFill>
                  <a:srgbClr val="FFFFFF"/>
                </a:solidFill>
              </a:rPr>
              <a:t>iterar</a:t>
            </a:r>
            <a:r>
              <a:rPr lang="en-US" sz="1600" dirty="0">
                <a:solidFill>
                  <a:srgbClr val="FFFFFF"/>
                </a:solidFill>
              </a:rPr>
              <a:t> com base </a:t>
            </a:r>
            <a:r>
              <a:rPr lang="en-US" sz="1600" dirty="0" err="1">
                <a:solidFill>
                  <a:srgbClr val="FFFFFF"/>
                </a:solidFill>
              </a:rPr>
              <a:t>neste</a:t>
            </a:r>
            <a:r>
              <a:rPr lang="en-US" sz="1600" dirty="0">
                <a:solidFill>
                  <a:srgbClr val="FFFFFF"/>
                </a:solidFill>
              </a:rPr>
              <a:t> feedback para </a:t>
            </a:r>
            <a:r>
              <a:rPr lang="en-US" sz="1600" dirty="0" err="1">
                <a:solidFill>
                  <a:srgbClr val="FFFFFF"/>
                </a:solidFill>
              </a:rPr>
              <a:t>refinamentos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contínuos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25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DFA07-DFB5-9866-D5FA-B53E0F93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Muito obrigad@</a:t>
            </a:r>
          </a:p>
        </p:txBody>
      </p:sp>
      <p:pic>
        <p:nvPicPr>
          <p:cNvPr id="5" name="Espaço Reservado para Conteúdo 4" descr="Homens e texto&#10;&#10;Descrição gerada automaticamente com confiança baixa">
            <a:extLst>
              <a:ext uri="{FF2B5EF4-FFF2-40B4-BE49-F238E27FC236}">
                <a16:creationId xmlns:a16="http://schemas.microsoft.com/office/drawing/2014/main" id="{60D0FFED-98E6-401D-AD7A-083F8992B9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48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23" name="Group 18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 descr="Uma imagem contendo placa, rua, luz&#10;&#10;Descrição gerada automaticamente">
            <a:extLst>
              <a:ext uri="{FF2B5EF4-FFF2-40B4-BE49-F238E27FC236}">
                <a16:creationId xmlns:a16="http://schemas.microsoft.com/office/drawing/2014/main" id="{AE4F963D-6CE1-AF02-90E4-BD07D83A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19" y="5525177"/>
            <a:ext cx="1657239" cy="12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034B8B-2DCC-8ABA-00CA-B899D0B2D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DFB815-9EB2-7320-3896-CDF80372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1" y="593013"/>
            <a:ext cx="3888919" cy="32591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791745-D710-A2DD-851B-4255A9E5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95" y="517146"/>
            <a:ext cx="6615087" cy="566776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5DC5379-2030-E330-05A9-7E9B3CF2B649}"/>
              </a:ext>
            </a:extLst>
          </p:cNvPr>
          <p:cNvSpPr/>
          <p:nvPr/>
        </p:nvSpPr>
        <p:spPr>
          <a:xfrm>
            <a:off x="11142921" y="751368"/>
            <a:ext cx="672032" cy="474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F016AE5-DD0A-5928-D07A-A4C9A9FCB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10" y="113105"/>
            <a:ext cx="535370" cy="531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0C43AB-ED29-9B1A-EAC4-A614B7A8209C}"/>
              </a:ext>
            </a:extLst>
          </p:cNvPr>
          <p:cNvSpPr txBox="1"/>
          <p:nvPr/>
        </p:nvSpPr>
        <p:spPr>
          <a:xfrm>
            <a:off x="891294" y="331191"/>
            <a:ext cx="268866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1400" b="0" i="1" dirty="0">
                <a:effectLst/>
                <a:highlight>
                  <a:srgbClr val="FFFFFF"/>
                </a:highlight>
                <a:latin typeface="-apple-system"/>
              </a:rPr>
              <a:t>www.linkedin.com/in/alefcarvalho</a:t>
            </a:r>
            <a:endParaRPr lang="pt-BR" sz="1400" i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D73B0F6-0AE3-D37A-ECDD-E4A95259D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30" y="3962863"/>
            <a:ext cx="4920835" cy="222205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407B616-272A-81E8-5957-261C9EA190CC}"/>
              </a:ext>
            </a:extLst>
          </p:cNvPr>
          <p:cNvSpPr/>
          <p:nvPr/>
        </p:nvSpPr>
        <p:spPr>
          <a:xfrm>
            <a:off x="4412512" y="3991217"/>
            <a:ext cx="672032" cy="474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A7E1EA2-D0EF-FF6C-C9A8-DE0EFC0203BE}"/>
              </a:ext>
            </a:extLst>
          </p:cNvPr>
          <p:cNvSpPr/>
          <p:nvPr/>
        </p:nvSpPr>
        <p:spPr>
          <a:xfrm>
            <a:off x="4396099" y="4850604"/>
            <a:ext cx="672032" cy="474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8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ais fotos como esta aqui...">
            <a:extLst>
              <a:ext uri="{FF2B5EF4-FFF2-40B4-BE49-F238E27FC236}">
                <a16:creationId xmlns:a16="http://schemas.microsoft.com/office/drawing/2014/main" id="{B8137F27-F0BD-4E9A-985E-44B409294E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/>
          </a:blip>
          <a:srcRect t="11287" b="4445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B9CCE5-6C9A-8AFC-CDD3-121AAAB2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381CBB-ED79-4B9B-C066-FF4C89AE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20000"/>
              </a:lnSpc>
              <a:buSzPct val="87000"/>
              <a:buNone/>
            </a:pPr>
            <a:r>
              <a:rPr lang="en-US" sz="1100" b="1" cap="all" spc="300">
                <a:solidFill>
                  <a:srgbClr val="FFFFFF"/>
                </a:solidFill>
              </a:rPr>
              <a:t>Introdução
Nosso Impacto
Resultados e Reconhecimento
Análise e Conclusão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Espaço Reservado para Conteúdo 3" descr="Publicação - manuscrita com caneta tinteiro">
            <a:extLst>
              <a:ext uri="{FF2B5EF4-FFF2-40B4-BE49-F238E27FC236}">
                <a16:creationId xmlns:a16="http://schemas.microsoft.com/office/drawing/2014/main" id="{4FB68D35-A92D-4ECA-B144-F39B6B2BC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7" b="1445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BBD5EA-A929-7203-00A3-532C11F9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</a:rPr>
              <a:t>Introdução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2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153DF13-A55B-9069-1F3C-37CF93190B9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A ONG Passos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Mágicos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tem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uma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história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30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anos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realizações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conquistas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significativas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Alguns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dos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principais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marcos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realizações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incluem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pt-BR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Fundação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em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1992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por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Michelle Flues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Dimetri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Ivanoff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Expansão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em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2016 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para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alcançar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mais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jovens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com um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projeto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social 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educacional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mais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abrangente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Expansão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uma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suas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unidades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em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2022,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liderada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pelo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Professor Joe, que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resultou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na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criação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novas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salas de aula 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espaços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aprendizado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Recebimento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selos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reconhecimento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como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o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Selo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Doar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A+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o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selo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VOA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da 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Ambev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em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2021,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refletindo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o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compromisso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da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organização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com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padrões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elevados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governança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gestão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finanças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recursos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humanos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estratégias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financiamento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comunicação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transparência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Organização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diversos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eventos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campanhas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sociais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pt-BR" sz="1500" b="0" i="0" u="none" strike="noStrike" cap="none" normalizeH="0" baseline="0" dirty="0" err="1">
                <a:ln>
                  <a:noFill/>
                </a:ln>
                <a:effectLst/>
              </a:rPr>
              <a:t>como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o 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Natal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Mágico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 e a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Confraternização</a:t>
            </a:r>
            <a:r>
              <a:rPr kumimoji="0" lang="en-US" altLang="pt-BR" sz="1500" b="1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pt-BR" sz="1500" b="1" i="0" u="none" strike="noStrike" cap="none" normalizeH="0" baseline="0" dirty="0" err="1">
                <a:ln>
                  <a:noFill/>
                </a:ln>
                <a:effectLst/>
              </a:rPr>
              <a:t>Encerramento</a:t>
            </a:r>
            <a:r>
              <a:rPr kumimoji="0" lang="en-US" altLang="pt-BR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pt-BR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Menino com uma mochila">
            <a:extLst>
              <a:ext uri="{FF2B5EF4-FFF2-40B4-BE49-F238E27FC236}">
                <a16:creationId xmlns:a16="http://schemas.microsoft.com/office/drawing/2014/main" id="{FB23F754-6A5B-FFE5-3C69-DF2786438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r="26003" b="4"/>
          <a:stretch/>
        </p:blipFill>
        <p:spPr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Imagem 14" descr="Uma imagem contendo placa, rua, luz&#10;&#10;Descrição gerada automaticamente">
            <a:extLst>
              <a:ext uri="{FF2B5EF4-FFF2-40B4-BE49-F238E27FC236}">
                <a16:creationId xmlns:a16="http://schemas.microsoft.com/office/drawing/2014/main" id="{E36B569B-AA72-FB83-D531-994FA56BA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58" y="4787188"/>
            <a:ext cx="1657239" cy="128354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F9B4DB5-C034-1948-1C21-28952268EF5B}"/>
              </a:ext>
            </a:extLst>
          </p:cNvPr>
          <p:cNvSpPr/>
          <p:nvPr/>
        </p:nvSpPr>
        <p:spPr>
          <a:xfrm>
            <a:off x="2597928" y="358445"/>
            <a:ext cx="3816000" cy="424281"/>
          </a:xfrm>
          <a:prstGeom prst="rect">
            <a:avLst/>
          </a:prstGeom>
          <a:solidFill>
            <a:srgbClr val="326596"/>
          </a:solidFill>
          <a:ln>
            <a:solidFill>
              <a:srgbClr val="5B9B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B519741-176F-CBD3-3911-A93149A8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5591"/>
            <a:ext cx="5803106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SOBRE A 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PASSOS MÁGICOS</a:t>
            </a:r>
          </a:p>
        </p:txBody>
      </p:sp>
    </p:spTree>
    <p:extLst>
      <p:ext uri="{BB962C8B-B14F-4D97-AF65-F5344CB8AC3E}">
        <p14:creationId xmlns:p14="http://schemas.microsoft.com/office/powerpoint/2010/main" val="361987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i de xadrez solitário no tabuleiro">
            <a:extLst>
              <a:ext uri="{FF2B5EF4-FFF2-40B4-BE49-F238E27FC236}">
                <a16:creationId xmlns:a16="http://schemas.microsoft.com/office/drawing/2014/main" id="{1D4D0ADB-C34A-33CA-9ACB-D4C36E4C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6707" y="0"/>
            <a:ext cx="12304322" cy="76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AD07C3-E338-0146-C565-F0740C2E74FA}"/>
              </a:ext>
            </a:extLst>
          </p:cNvPr>
          <p:cNvSpPr/>
          <p:nvPr/>
        </p:nvSpPr>
        <p:spPr>
          <a:xfrm>
            <a:off x="0" y="85060"/>
            <a:ext cx="12128205" cy="683319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CEDA7E-65A9-9E1C-0349-F29D8B7D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51" y="365125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pt-BR" b="1" i="0" dirty="0" err="1">
                <a:effectLst/>
                <a:latin typeface="-apple-system"/>
              </a:rPr>
              <a:t>A</a:t>
            </a:r>
            <a:r>
              <a:rPr lang="pt-BR" i="0" dirty="0" err="1">
                <a:effectLst/>
                <a:latin typeface="-apple-system"/>
              </a:rPr>
              <a:t>dvanced</a:t>
            </a:r>
            <a:r>
              <a:rPr lang="pt-BR" b="1" i="0" dirty="0">
                <a:effectLst/>
                <a:latin typeface="-apple-system"/>
              </a:rPr>
              <a:t> </a:t>
            </a:r>
            <a:r>
              <a:rPr lang="pt-BR" b="1" i="0" dirty="0" err="1">
                <a:effectLst/>
                <a:latin typeface="-apple-system"/>
              </a:rPr>
              <a:t>A</a:t>
            </a:r>
            <a:r>
              <a:rPr lang="pt-BR" i="0" dirty="0" err="1">
                <a:effectLst/>
                <a:latin typeface="-apple-system"/>
              </a:rPr>
              <a:t>nalytics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A9EAF3-8FB9-952C-9211-E998F63D2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809" y="1825625"/>
            <a:ext cx="58425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Ter uma </a:t>
            </a:r>
            <a:r>
              <a:rPr lang="pt-BR" b="0" i="1" dirty="0" err="1">
                <a:solidFill>
                  <a:srgbClr val="111111"/>
                </a:solidFill>
                <a:effectLst/>
                <a:latin typeface="-apple-system"/>
              </a:rPr>
              <a:t>squad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que possibilite o surgimento de </a:t>
            </a:r>
            <a:r>
              <a:rPr lang="pt-BR" b="0" i="1" dirty="0">
                <a:solidFill>
                  <a:srgbClr val="111111"/>
                </a:solidFill>
                <a:effectLst/>
                <a:latin typeface="-apple-system"/>
              </a:rPr>
              <a:t>insights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, fazer predições ou sugerir recomendações. Desse modo, a empresa contratante do serviço se beneficia da chamada </a:t>
            </a: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cultura data-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-apple-system"/>
              </a:rPr>
              <a:t>driven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, isto é: guia as suas decisões estratégicas em dados que embasem suas escolhas</a:t>
            </a:r>
            <a:endParaRPr lang="pt-BR" dirty="0"/>
          </a:p>
        </p:txBody>
      </p:sp>
      <p:graphicFrame>
        <p:nvGraphicFramePr>
          <p:cNvPr id="3076" name="Espaço Reservado para Conteúdo 3">
            <a:extLst>
              <a:ext uri="{FF2B5EF4-FFF2-40B4-BE49-F238E27FC236}">
                <a16:creationId xmlns:a16="http://schemas.microsoft.com/office/drawing/2014/main" id="{3C464A95-FFC9-F583-38A3-D232FFAAB3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3028995"/>
              </p:ext>
            </p:extLst>
          </p:nvPr>
        </p:nvGraphicFramePr>
        <p:xfrm>
          <a:off x="6172199" y="907312"/>
          <a:ext cx="5842591" cy="5865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Agrupar 5">
            <a:extLst>
              <a:ext uri="{FF2B5EF4-FFF2-40B4-BE49-F238E27FC236}">
                <a16:creationId xmlns:a16="http://schemas.microsoft.com/office/drawing/2014/main" id="{08B62884-5326-281F-6D5D-249E5BD54EFE}"/>
              </a:ext>
            </a:extLst>
          </p:cNvPr>
          <p:cNvGrpSpPr/>
          <p:nvPr/>
        </p:nvGrpSpPr>
        <p:grpSpPr>
          <a:xfrm>
            <a:off x="6244859" y="517731"/>
            <a:ext cx="5769931" cy="325789"/>
            <a:chOff x="0" y="716"/>
            <a:chExt cx="5842591" cy="651577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4B85D6A-F782-1606-D893-7C9891869437}"/>
                </a:ext>
              </a:extLst>
            </p:cNvPr>
            <p:cNvSpPr/>
            <p:nvPr/>
          </p:nvSpPr>
          <p:spPr>
            <a:xfrm>
              <a:off x="0" y="716"/>
              <a:ext cx="5842591" cy="65157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ACA46D-EA71-C085-D3F9-D1EBD943FBD9}"/>
                </a:ext>
              </a:extLst>
            </p:cNvPr>
            <p:cNvSpPr txBox="1"/>
            <p:nvPr/>
          </p:nvSpPr>
          <p:spPr>
            <a:xfrm>
              <a:off x="0" y="716"/>
              <a:ext cx="5842591" cy="6515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0" i="0" kern="1200" dirty="0"/>
                <a:t>O </a:t>
              </a:r>
              <a:r>
                <a:rPr lang="pt-BR" sz="1200" i="0" kern="1200" dirty="0" err="1"/>
                <a:t>Advanced</a:t>
              </a:r>
              <a:r>
                <a:rPr lang="pt-BR" sz="1200" i="0" kern="1200" dirty="0"/>
                <a:t> </a:t>
              </a:r>
              <a:r>
                <a:rPr lang="pt-BR" sz="1200" i="0" kern="1200" dirty="0" err="1"/>
                <a:t>Analytics</a:t>
              </a:r>
              <a:r>
                <a:rPr lang="pt-BR" sz="1200" i="0" kern="1200" dirty="0"/>
                <a:t> </a:t>
              </a:r>
              <a:r>
                <a:rPr lang="pt-BR" sz="1200" b="0" i="0" kern="1200" dirty="0"/>
                <a:t>inclui quatro métodos principais de análise: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93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Espaço Reservado para Conteúdo 3" descr="Mãos fechadas e mapa-múndi. Imagem do mapa-múndi da NASA em camadas e usada; www.nasa.gov , https://www.flickr.com/photos/gsfc/sets/72157632172101342">
            <a:extLst>
              <a:ext uri="{FF2B5EF4-FFF2-40B4-BE49-F238E27FC236}">
                <a16:creationId xmlns:a16="http://schemas.microsoft.com/office/drawing/2014/main" id="{1877937F-0163-4F4A-BE4A-0F754D9D6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4" r="1903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84D65A-A662-6A62-D351-0980EBC0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" y="5863030"/>
            <a:ext cx="7955280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Nosso Impacto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07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6EB3AB-0342-C7D9-DC5F-21893BB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Nosso Impacto Até Agora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B5096B-CCA0-4D22-2D76-1F6FA2533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740" y="1825625"/>
            <a:ext cx="6011821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SzPct val="87000"/>
              <a:buNone/>
            </a:pPr>
            <a:r>
              <a:rPr lang="en-US" sz="2200" b="1" dirty="0" err="1"/>
              <a:t>Crescimento</a:t>
            </a:r>
            <a:r>
              <a:rPr lang="en-US" sz="2200" b="1" dirty="0"/>
              <a:t> do </a:t>
            </a:r>
            <a:r>
              <a:rPr lang="en-US" sz="2200" b="1" dirty="0" err="1"/>
              <a:t>Alcance</a:t>
            </a:r>
            <a:r>
              <a:rPr lang="en-US" sz="2200" dirty="0"/>
              <a:t>:</a:t>
            </a:r>
          </a:p>
          <a:p>
            <a:pPr>
              <a:buSzPct val="87000"/>
            </a:pPr>
            <a:r>
              <a:rPr lang="en-US" sz="2200" b="1" dirty="0"/>
              <a:t>2016</a:t>
            </a:r>
            <a:r>
              <a:rPr lang="en-US" sz="2200" dirty="0"/>
              <a:t>: </a:t>
            </a:r>
            <a:r>
              <a:rPr lang="pt-BR" sz="2200" dirty="0"/>
              <a:t>Depois de anos de atuação, decidiram ampliar o programa para que mais jovens tivessem acesso a essa fórmula mágica para transformação que inclui: educação de qualidade, auxílio psicológico/psicopedagógico, ampliação de sua visão de mundo e protagonismo </a:t>
            </a:r>
          </a:p>
          <a:p>
            <a:pPr>
              <a:buSzPct val="87000"/>
            </a:pPr>
            <a:r>
              <a:rPr lang="en-US" sz="2200" b="1" dirty="0"/>
              <a:t>2017-2019</a:t>
            </a:r>
            <a:r>
              <a:rPr lang="en-US" sz="2200" dirty="0"/>
              <a:t>: </a:t>
            </a:r>
            <a:r>
              <a:rPr lang="en-US" sz="2200" dirty="0" err="1"/>
              <a:t>Expansão</a:t>
            </a:r>
            <a:r>
              <a:rPr lang="en-US" sz="2200" dirty="0"/>
              <a:t> </a:t>
            </a:r>
            <a:r>
              <a:rPr lang="en-US" sz="2200" dirty="0" err="1"/>
              <a:t>significativa</a:t>
            </a:r>
            <a:r>
              <a:rPr lang="en-US" sz="2200" dirty="0"/>
              <a:t>, crescendo para 812 </a:t>
            </a:r>
            <a:r>
              <a:rPr lang="en-US" sz="2200" dirty="0" err="1"/>
              <a:t>alunos</a:t>
            </a:r>
            <a:r>
              <a:rPr lang="en-US" sz="2200" dirty="0"/>
              <a:t>.</a:t>
            </a:r>
          </a:p>
          <a:p>
            <a:pPr>
              <a:buSzPct val="87000"/>
            </a:pPr>
            <a:r>
              <a:rPr lang="en-US" sz="2200" b="1" dirty="0"/>
              <a:t>2020-2023</a:t>
            </a:r>
            <a:r>
              <a:rPr lang="en-US" sz="2200" dirty="0"/>
              <a:t>: </a:t>
            </a:r>
            <a:r>
              <a:rPr lang="en-US" sz="2200" dirty="0" err="1"/>
              <a:t>Consolidação</a:t>
            </a:r>
            <a:r>
              <a:rPr lang="en-US" sz="2200" dirty="0"/>
              <a:t> e </a:t>
            </a:r>
            <a:r>
              <a:rPr lang="en-US" sz="2200" dirty="0" err="1"/>
              <a:t>ampliação</a:t>
            </a:r>
            <a:r>
              <a:rPr lang="en-US" sz="2200" dirty="0"/>
              <a:t> do </a:t>
            </a:r>
            <a:r>
              <a:rPr lang="en-US" sz="2200" dirty="0" err="1"/>
              <a:t>impacto</a:t>
            </a:r>
            <a:r>
              <a:rPr lang="en-US" sz="2200" dirty="0"/>
              <a:t>, </a:t>
            </a:r>
            <a:r>
              <a:rPr lang="en-US" sz="2200" dirty="0" err="1"/>
              <a:t>atingindo</a:t>
            </a:r>
            <a:r>
              <a:rPr lang="en-US" sz="2200" dirty="0"/>
              <a:t> 1.100 </a:t>
            </a:r>
            <a:r>
              <a:rPr lang="en-US" sz="2200" dirty="0" err="1"/>
              <a:t>alunos</a:t>
            </a:r>
            <a:r>
              <a:rPr lang="en-US" sz="2200" dirty="0"/>
              <a:t>, ≈108 </a:t>
            </a:r>
            <a:r>
              <a:rPr lang="en-US" sz="2200" dirty="0" err="1"/>
              <a:t>bolsistas</a:t>
            </a:r>
            <a:r>
              <a:rPr lang="en-US" sz="2200" dirty="0"/>
              <a:t> e </a:t>
            </a:r>
            <a:r>
              <a:rPr lang="en-US" sz="2200" dirty="0" err="1"/>
              <a:t>diversificação</a:t>
            </a:r>
            <a:r>
              <a:rPr lang="en-US" sz="2200" dirty="0"/>
              <a:t> da equipe, </a:t>
            </a:r>
            <a:r>
              <a:rPr lang="en-US" sz="2200" dirty="0" err="1"/>
              <a:t>incluindo</a:t>
            </a:r>
            <a:r>
              <a:rPr lang="en-US" sz="2200" dirty="0"/>
              <a:t> </a:t>
            </a:r>
            <a:r>
              <a:rPr lang="en-US" sz="2200" dirty="0" err="1"/>
              <a:t>profissionais</a:t>
            </a:r>
            <a:r>
              <a:rPr lang="en-US" sz="2200" dirty="0"/>
              <a:t> de </a:t>
            </a:r>
            <a:r>
              <a:rPr lang="en-US" sz="2200" dirty="0" err="1"/>
              <a:t>saúde</a:t>
            </a:r>
            <a:r>
              <a:rPr lang="en-US" sz="2200" dirty="0"/>
              <a:t> mental.</a:t>
            </a:r>
          </a:p>
        </p:txBody>
      </p:sp>
      <p:pic>
        <p:nvPicPr>
          <p:cNvPr id="5" name="Espaço Reservado para Conteúdo 4" descr="Carteiras e cadeiras para sala de aula">
            <a:extLst>
              <a:ext uri="{FF2B5EF4-FFF2-40B4-BE49-F238E27FC236}">
                <a16:creationId xmlns:a16="http://schemas.microsoft.com/office/drawing/2014/main" id="{A83FD9F9-0024-4B64-BDE9-0011EECB03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6645" r="16604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0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6EB3AB-0342-C7D9-DC5F-21893BB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Nosso Impacto Até Agora</a:t>
            </a:r>
          </a:p>
        </p:txBody>
      </p:sp>
      <p:pic>
        <p:nvPicPr>
          <p:cNvPr id="5" name="Espaço Reservado para Conteúdo 4" descr="Close de mulher de óculos sorrindo">
            <a:extLst>
              <a:ext uri="{FF2B5EF4-FFF2-40B4-BE49-F238E27FC236}">
                <a16:creationId xmlns:a16="http://schemas.microsoft.com/office/drawing/2014/main" id="{A83FD9F9-0024-4B64-BDE9-0011EECB03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0" r="18016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B5096B-CCA0-4D22-2D76-1F6FA2533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409" y="2470245"/>
            <a:ext cx="4156512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buSzPct val="87000"/>
            </a:pPr>
            <a:r>
              <a:rPr lang="en-US" sz="2000" b="1" dirty="0" err="1"/>
              <a:t>Evolução</a:t>
            </a:r>
            <a:r>
              <a:rPr lang="en-US" sz="2000" b="1" dirty="0"/>
              <a:t> da Equipe</a:t>
            </a:r>
            <a:r>
              <a:rPr lang="en-US" sz="2000" dirty="0"/>
              <a:t>:</a:t>
            </a:r>
          </a:p>
          <a:p>
            <a:pPr marL="0">
              <a:buSzPct val="87000"/>
            </a:pPr>
            <a:r>
              <a:rPr lang="en-US" sz="2000" dirty="0" err="1"/>
              <a:t>Atualmente</a:t>
            </a:r>
            <a:r>
              <a:rPr lang="en-US" sz="2000" dirty="0"/>
              <a:t> com 14 professors </a:t>
            </a:r>
            <a:r>
              <a:rPr lang="pt-BR" sz="2000" dirty="0"/>
              <a:t>e 1 assistente social</a:t>
            </a:r>
            <a:r>
              <a:rPr lang="en-US" sz="2000" dirty="0"/>
              <a:t> </a:t>
            </a:r>
            <a:r>
              <a:rPr lang="en-US" sz="2000" dirty="0" err="1"/>
              <a:t>reforçando</a:t>
            </a:r>
            <a:r>
              <a:rPr lang="en-US" sz="2000" dirty="0"/>
              <a:t> a </a:t>
            </a:r>
            <a:r>
              <a:rPr lang="en-US" sz="2000" dirty="0" err="1"/>
              <a:t>capacidade</a:t>
            </a:r>
            <a:r>
              <a:rPr lang="en-US" sz="2000" dirty="0"/>
              <a:t> </a:t>
            </a:r>
            <a:r>
              <a:rPr lang="en-US" sz="2000" dirty="0" err="1"/>
              <a:t>educacional</a:t>
            </a:r>
            <a:r>
              <a:rPr lang="en-US" sz="2000" dirty="0"/>
              <a:t> da ONG.</a:t>
            </a:r>
          </a:p>
          <a:p>
            <a:pPr marL="0">
              <a:buSzPct val="87000"/>
            </a:pPr>
            <a:r>
              <a:rPr lang="en-US" sz="2000" dirty="0" err="1"/>
              <a:t>Além</a:t>
            </a:r>
            <a:r>
              <a:rPr lang="en-US" sz="2000" dirty="0"/>
              <a:t> de </a:t>
            </a:r>
            <a:r>
              <a:rPr lang="en-US" sz="2000" dirty="0" err="1"/>
              <a:t>integração</a:t>
            </a:r>
            <a:r>
              <a:rPr lang="en-US" sz="2000" dirty="0"/>
              <a:t> de </a:t>
            </a:r>
            <a:r>
              <a:rPr lang="en-US" sz="2000" dirty="0" err="1"/>
              <a:t>especialistas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saúde</a:t>
            </a:r>
            <a:r>
              <a:rPr lang="en-US" sz="2000" dirty="0"/>
              <a:t> mental, </a:t>
            </a:r>
            <a:r>
              <a:rPr lang="en-US" sz="2000" dirty="0" err="1"/>
              <a:t>como</a:t>
            </a:r>
            <a:r>
              <a:rPr lang="en-US" sz="2000" dirty="0"/>
              <a:t> 03 </a:t>
            </a:r>
            <a:r>
              <a:rPr lang="en-US" sz="2000" dirty="0" err="1"/>
              <a:t>psicólogas</a:t>
            </a:r>
            <a:r>
              <a:rPr lang="en-US" sz="2000" dirty="0"/>
              <a:t>, 03 </a:t>
            </a:r>
            <a:r>
              <a:rPr lang="en-US" sz="2000" dirty="0" err="1"/>
              <a:t>psicopedagogos</a:t>
            </a:r>
            <a:r>
              <a:rPr lang="en-US" sz="2000" dirty="0"/>
              <a:t> e 01 </a:t>
            </a:r>
            <a:r>
              <a:rPr lang="en-US" sz="2000" dirty="0" err="1"/>
              <a:t>psiquiatra</a:t>
            </a:r>
            <a:r>
              <a:rPr lang="en-US" sz="2000" dirty="0"/>
              <a:t>, </a:t>
            </a:r>
            <a:r>
              <a:rPr lang="en-US" sz="2000" dirty="0" err="1"/>
              <a:t>mostrando</a:t>
            </a:r>
            <a:r>
              <a:rPr lang="en-US" sz="2000" dirty="0"/>
              <a:t> o </a:t>
            </a:r>
            <a:r>
              <a:rPr lang="en-US" sz="2000" dirty="0" err="1"/>
              <a:t>compromisso</a:t>
            </a:r>
            <a:r>
              <a:rPr lang="en-US" sz="2000" dirty="0"/>
              <a:t> com o </a:t>
            </a:r>
            <a:r>
              <a:rPr lang="en-US" sz="2000" dirty="0" err="1"/>
              <a:t>bem-estar</a:t>
            </a:r>
            <a:r>
              <a:rPr lang="en-US" sz="2000" dirty="0"/>
              <a:t> integral dos </a:t>
            </a:r>
            <a:r>
              <a:rPr lang="en-US" sz="2000" dirty="0" err="1"/>
              <a:t>alunos</a:t>
            </a:r>
            <a:r>
              <a:rPr lang="en-US" sz="2000" dirty="0"/>
              <a:t>.</a:t>
            </a:r>
          </a:p>
          <a:p>
            <a:pPr marL="0">
              <a:buSzPct val="87000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992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1218</Words>
  <Application>Microsoft Office PowerPoint</Application>
  <PresentationFormat>Widescreen</PresentationFormat>
  <Paragraphs>84</Paragraphs>
  <Slides>18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Avenir Next LT Pro</vt:lpstr>
      <vt:lpstr>Calibri</vt:lpstr>
      <vt:lpstr>Grandview Display</vt:lpstr>
      <vt:lpstr>Tema do Office</vt:lpstr>
      <vt:lpstr>Transformando Vidas Através da Educação: Nossa Jornada de Impacto</vt:lpstr>
      <vt:lpstr>Apresentação do PowerPoint</vt:lpstr>
      <vt:lpstr>Agenda</vt:lpstr>
      <vt:lpstr>Introdução</vt:lpstr>
      <vt:lpstr>SOBRE A PASSOS MÁGICOS</vt:lpstr>
      <vt:lpstr>Advanced Analytics</vt:lpstr>
      <vt:lpstr>Nosso Impacto</vt:lpstr>
      <vt:lpstr>Nosso Impacto Até Agora</vt:lpstr>
      <vt:lpstr>Nosso Impacto Até Agora</vt:lpstr>
      <vt:lpstr>Nosso Impacto Até Agora</vt:lpstr>
      <vt:lpstr>Resultados e Reconhecimento</vt:lpstr>
      <vt:lpstr>Evolução do Desempenho dos Alunos</vt:lpstr>
      <vt:lpstr>Histórias de Transformação</vt:lpstr>
      <vt:lpstr>Reconhecimento e Classificações</vt:lpstr>
      <vt:lpstr>Histórias de Transformação</vt:lpstr>
      <vt:lpstr>Análise e Conclusão</vt:lpstr>
      <vt:lpstr>Sustentação e Implantação de Análises Robustas</vt:lpstr>
      <vt:lpstr>Muito obrigad@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Transformando Vidas Através da Educação: Nossa Jornada de Impacto</dc:title>
  <dc:creator>Alef Carvalho</dc:creator>
  <cp:lastModifiedBy>Alef Carvalho</cp:lastModifiedBy>
  <cp:revision>22</cp:revision>
  <dcterms:created xsi:type="dcterms:W3CDTF">2024-03-24T15:56:43Z</dcterms:created>
  <dcterms:modified xsi:type="dcterms:W3CDTF">2024-03-30T12:50:08Z</dcterms:modified>
</cp:coreProperties>
</file>